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6"/>
  </p:notesMasterIdLst>
  <p:sldIdLst>
    <p:sldId id="288" r:id="rId2"/>
    <p:sldId id="257" r:id="rId3"/>
    <p:sldId id="256" r:id="rId4"/>
    <p:sldId id="259" r:id="rId5"/>
    <p:sldId id="260" r:id="rId6"/>
    <p:sldId id="261" r:id="rId7"/>
    <p:sldId id="262" r:id="rId8"/>
    <p:sldId id="266" r:id="rId9"/>
    <p:sldId id="267" r:id="rId10"/>
    <p:sldId id="268" r:id="rId11"/>
    <p:sldId id="270" r:id="rId12"/>
    <p:sldId id="273" r:id="rId13"/>
    <p:sldId id="274" r:id="rId14"/>
    <p:sldId id="299" r:id="rId15"/>
    <p:sldId id="300" r:id="rId16"/>
    <p:sldId id="301" r:id="rId17"/>
    <p:sldId id="275" r:id="rId18"/>
    <p:sldId id="276" r:id="rId19"/>
    <p:sldId id="277" r:id="rId20"/>
    <p:sldId id="279" r:id="rId21"/>
    <p:sldId id="280" r:id="rId22"/>
    <p:sldId id="285" r:id="rId23"/>
    <p:sldId id="286" r:id="rId24"/>
    <p:sldId id="289" r:id="rId25"/>
    <p:sldId id="294" r:id="rId26"/>
    <p:sldId id="291" r:id="rId27"/>
    <p:sldId id="292" r:id="rId28"/>
    <p:sldId id="293" r:id="rId29"/>
    <p:sldId id="296" r:id="rId30"/>
    <p:sldId id="297" r:id="rId31"/>
    <p:sldId id="290" r:id="rId32"/>
    <p:sldId id="298" r:id="rId33"/>
    <p:sldId id="302" r:id="rId34"/>
    <p:sldId id="303" r:id="rId35"/>
    <p:sldId id="304" r:id="rId36"/>
    <p:sldId id="305" r:id="rId37"/>
    <p:sldId id="306" r:id="rId38"/>
    <p:sldId id="307" r:id="rId39"/>
    <p:sldId id="308" r:id="rId40"/>
    <p:sldId id="309" r:id="rId41"/>
    <p:sldId id="310" r:id="rId42"/>
    <p:sldId id="311" r:id="rId43"/>
    <p:sldId id="312" r:id="rId44"/>
    <p:sldId id="287" r:id="rId45"/>
  </p:sldIdLst>
  <p:sldSz cx="12192000" cy="6858000"/>
  <p:notesSz cx="6858000" cy="9144000"/>
  <p:custDataLst>
    <p:tags r:id="rId4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94660"/>
  </p:normalViewPr>
  <p:slideViewPr>
    <p:cSldViewPr snapToGrid="0">
      <p:cViewPr>
        <p:scale>
          <a:sx n="86" d="100"/>
          <a:sy n="86" d="100"/>
        </p:scale>
        <p:origin x="48" y="153"/>
      </p:cViewPr>
      <p:guideLst/>
    </p:cSldViewPr>
  </p:slideViewPr>
  <p:notesTextViewPr>
    <p:cViewPr>
      <p:scale>
        <a:sx n="1" d="1"/>
        <a:sy n="1" d="1"/>
      </p:scale>
      <p:origin x="0" y="0"/>
    </p:cViewPr>
  </p:notesTextViewPr>
  <p:sorterViewPr>
    <p:cViewPr varScale="1">
      <p:scale>
        <a:sx n="100" d="100"/>
        <a:sy n="100" d="100"/>
      </p:scale>
      <p:origin x="0" y="-140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675C06-FF58-4000-88F8-78B69320C614}" type="datetimeFigureOut">
              <a:rPr lang="en-US" smtClean="0"/>
              <a:t>8/18/2020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EC6076-0A74-4FB6-8E80-6624EB0C3933}" type="slidenum">
              <a:rPr lang="en-US" smtClean="0"/>
              <a:t>‹#›</a:t>
            </a:fld>
            <a:endParaRPr lang="en-US"/>
          </a:p>
        </p:txBody>
      </p:sp>
    </p:spTree>
    <p:extLst>
      <p:ext uri="{BB962C8B-B14F-4D97-AF65-F5344CB8AC3E}">
        <p14:creationId xmlns:p14="http://schemas.microsoft.com/office/powerpoint/2010/main" val="1772781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1</a:t>
            </a:fld>
            <a:endParaRPr lang="en-US"/>
          </a:p>
        </p:txBody>
      </p:sp>
    </p:spTree>
    <p:extLst>
      <p:ext uri="{BB962C8B-B14F-4D97-AF65-F5344CB8AC3E}">
        <p14:creationId xmlns:p14="http://schemas.microsoft.com/office/powerpoint/2010/main" val="802101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10</a:t>
            </a:fld>
            <a:endParaRPr lang="en-US"/>
          </a:p>
        </p:txBody>
      </p:sp>
    </p:spTree>
    <p:extLst>
      <p:ext uri="{BB962C8B-B14F-4D97-AF65-F5344CB8AC3E}">
        <p14:creationId xmlns:p14="http://schemas.microsoft.com/office/powerpoint/2010/main" val="1195835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11</a:t>
            </a:fld>
            <a:endParaRPr lang="en-US"/>
          </a:p>
        </p:txBody>
      </p:sp>
    </p:spTree>
    <p:extLst>
      <p:ext uri="{BB962C8B-B14F-4D97-AF65-F5344CB8AC3E}">
        <p14:creationId xmlns:p14="http://schemas.microsoft.com/office/powerpoint/2010/main" val="2890880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12</a:t>
            </a:fld>
            <a:endParaRPr lang="en-US"/>
          </a:p>
        </p:txBody>
      </p:sp>
    </p:spTree>
    <p:extLst>
      <p:ext uri="{BB962C8B-B14F-4D97-AF65-F5344CB8AC3E}">
        <p14:creationId xmlns:p14="http://schemas.microsoft.com/office/powerpoint/2010/main" val="3930818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13</a:t>
            </a:fld>
            <a:endParaRPr lang="en-US"/>
          </a:p>
        </p:txBody>
      </p:sp>
    </p:spTree>
    <p:extLst>
      <p:ext uri="{BB962C8B-B14F-4D97-AF65-F5344CB8AC3E}">
        <p14:creationId xmlns:p14="http://schemas.microsoft.com/office/powerpoint/2010/main" val="374241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14</a:t>
            </a:fld>
            <a:endParaRPr lang="en-US"/>
          </a:p>
        </p:txBody>
      </p:sp>
    </p:spTree>
    <p:extLst>
      <p:ext uri="{BB962C8B-B14F-4D97-AF65-F5344CB8AC3E}">
        <p14:creationId xmlns:p14="http://schemas.microsoft.com/office/powerpoint/2010/main" val="3419762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15</a:t>
            </a:fld>
            <a:endParaRPr lang="en-US"/>
          </a:p>
        </p:txBody>
      </p:sp>
    </p:spTree>
    <p:extLst>
      <p:ext uri="{BB962C8B-B14F-4D97-AF65-F5344CB8AC3E}">
        <p14:creationId xmlns:p14="http://schemas.microsoft.com/office/powerpoint/2010/main" val="2031611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16</a:t>
            </a:fld>
            <a:endParaRPr lang="en-US"/>
          </a:p>
        </p:txBody>
      </p:sp>
    </p:spTree>
    <p:extLst>
      <p:ext uri="{BB962C8B-B14F-4D97-AF65-F5344CB8AC3E}">
        <p14:creationId xmlns:p14="http://schemas.microsoft.com/office/powerpoint/2010/main" val="1438883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17</a:t>
            </a:fld>
            <a:endParaRPr lang="en-US"/>
          </a:p>
        </p:txBody>
      </p:sp>
    </p:spTree>
    <p:extLst>
      <p:ext uri="{BB962C8B-B14F-4D97-AF65-F5344CB8AC3E}">
        <p14:creationId xmlns:p14="http://schemas.microsoft.com/office/powerpoint/2010/main" val="2244623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18</a:t>
            </a:fld>
            <a:endParaRPr lang="en-US"/>
          </a:p>
        </p:txBody>
      </p:sp>
    </p:spTree>
    <p:extLst>
      <p:ext uri="{BB962C8B-B14F-4D97-AF65-F5344CB8AC3E}">
        <p14:creationId xmlns:p14="http://schemas.microsoft.com/office/powerpoint/2010/main" val="2161358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19</a:t>
            </a:fld>
            <a:endParaRPr lang="en-US"/>
          </a:p>
        </p:txBody>
      </p:sp>
    </p:spTree>
    <p:extLst>
      <p:ext uri="{BB962C8B-B14F-4D97-AF65-F5344CB8AC3E}">
        <p14:creationId xmlns:p14="http://schemas.microsoft.com/office/powerpoint/2010/main" val="2953409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2</a:t>
            </a:fld>
            <a:endParaRPr lang="en-US"/>
          </a:p>
        </p:txBody>
      </p:sp>
    </p:spTree>
    <p:extLst>
      <p:ext uri="{BB962C8B-B14F-4D97-AF65-F5344CB8AC3E}">
        <p14:creationId xmlns:p14="http://schemas.microsoft.com/office/powerpoint/2010/main" val="3882680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20</a:t>
            </a:fld>
            <a:endParaRPr lang="en-US"/>
          </a:p>
        </p:txBody>
      </p:sp>
    </p:spTree>
    <p:extLst>
      <p:ext uri="{BB962C8B-B14F-4D97-AF65-F5344CB8AC3E}">
        <p14:creationId xmlns:p14="http://schemas.microsoft.com/office/powerpoint/2010/main" val="2000616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21</a:t>
            </a:fld>
            <a:endParaRPr lang="en-US"/>
          </a:p>
        </p:txBody>
      </p:sp>
    </p:spTree>
    <p:extLst>
      <p:ext uri="{BB962C8B-B14F-4D97-AF65-F5344CB8AC3E}">
        <p14:creationId xmlns:p14="http://schemas.microsoft.com/office/powerpoint/2010/main" val="600032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22</a:t>
            </a:fld>
            <a:endParaRPr lang="en-US"/>
          </a:p>
        </p:txBody>
      </p:sp>
    </p:spTree>
    <p:extLst>
      <p:ext uri="{BB962C8B-B14F-4D97-AF65-F5344CB8AC3E}">
        <p14:creationId xmlns:p14="http://schemas.microsoft.com/office/powerpoint/2010/main" val="2229474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23</a:t>
            </a:fld>
            <a:endParaRPr lang="en-US"/>
          </a:p>
        </p:txBody>
      </p:sp>
    </p:spTree>
    <p:extLst>
      <p:ext uri="{BB962C8B-B14F-4D97-AF65-F5344CB8AC3E}">
        <p14:creationId xmlns:p14="http://schemas.microsoft.com/office/powerpoint/2010/main" val="1441648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24</a:t>
            </a:fld>
            <a:endParaRPr lang="en-US"/>
          </a:p>
        </p:txBody>
      </p:sp>
    </p:spTree>
    <p:extLst>
      <p:ext uri="{BB962C8B-B14F-4D97-AF65-F5344CB8AC3E}">
        <p14:creationId xmlns:p14="http://schemas.microsoft.com/office/powerpoint/2010/main" val="1998136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25</a:t>
            </a:fld>
            <a:endParaRPr lang="en-US"/>
          </a:p>
        </p:txBody>
      </p:sp>
    </p:spTree>
    <p:extLst>
      <p:ext uri="{BB962C8B-B14F-4D97-AF65-F5344CB8AC3E}">
        <p14:creationId xmlns:p14="http://schemas.microsoft.com/office/powerpoint/2010/main" val="7184271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26</a:t>
            </a:fld>
            <a:endParaRPr lang="en-US"/>
          </a:p>
        </p:txBody>
      </p:sp>
    </p:spTree>
    <p:extLst>
      <p:ext uri="{BB962C8B-B14F-4D97-AF65-F5344CB8AC3E}">
        <p14:creationId xmlns:p14="http://schemas.microsoft.com/office/powerpoint/2010/main" val="2318644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27</a:t>
            </a:fld>
            <a:endParaRPr lang="en-US"/>
          </a:p>
        </p:txBody>
      </p:sp>
    </p:spTree>
    <p:extLst>
      <p:ext uri="{BB962C8B-B14F-4D97-AF65-F5344CB8AC3E}">
        <p14:creationId xmlns:p14="http://schemas.microsoft.com/office/powerpoint/2010/main" val="3224987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28</a:t>
            </a:fld>
            <a:endParaRPr lang="en-US"/>
          </a:p>
        </p:txBody>
      </p:sp>
    </p:spTree>
    <p:extLst>
      <p:ext uri="{BB962C8B-B14F-4D97-AF65-F5344CB8AC3E}">
        <p14:creationId xmlns:p14="http://schemas.microsoft.com/office/powerpoint/2010/main" val="2726721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29</a:t>
            </a:fld>
            <a:endParaRPr lang="en-US"/>
          </a:p>
        </p:txBody>
      </p:sp>
    </p:spTree>
    <p:extLst>
      <p:ext uri="{BB962C8B-B14F-4D97-AF65-F5344CB8AC3E}">
        <p14:creationId xmlns:p14="http://schemas.microsoft.com/office/powerpoint/2010/main" val="3403688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3</a:t>
            </a:fld>
            <a:endParaRPr lang="en-US"/>
          </a:p>
        </p:txBody>
      </p:sp>
    </p:spTree>
    <p:extLst>
      <p:ext uri="{BB962C8B-B14F-4D97-AF65-F5344CB8AC3E}">
        <p14:creationId xmlns:p14="http://schemas.microsoft.com/office/powerpoint/2010/main" val="3917315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30</a:t>
            </a:fld>
            <a:endParaRPr lang="en-US"/>
          </a:p>
        </p:txBody>
      </p:sp>
    </p:spTree>
    <p:extLst>
      <p:ext uri="{BB962C8B-B14F-4D97-AF65-F5344CB8AC3E}">
        <p14:creationId xmlns:p14="http://schemas.microsoft.com/office/powerpoint/2010/main" val="54770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31</a:t>
            </a:fld>
            <a:endParaRPr lang="en-US"/>
          </a:p>
        </p:txBody>
      </p:sp>
    </p:spTree>
    <p:extLst>
      <p:ext uri="{BB962C8B-B14F-4D97-AF65-F5344CB8AC3E}">
        <p14:creationId xmlns:p14="http://schemas.microsoft.com/office/powerpoint/2010/main" val="24518432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32</a:t>
            </a:fld>
            <a:endParaRPr lang="en-US"/>
          </a:p>
        </p:txBody>
      </p:sp>
    </p:spTree>
    <p:extLst>
      <p:ext uri="{BB962C8B-B14F-4D97-AF65-F5344CB8AC3E}">
        <p14:creationId xmlns:p14="http://schemas.microsoft.com/office/powerpoint/2010/main" val="29889082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33</a:t>
            </a:fld>
            <a:endParaRPr lang="en-US"/>
          </a:p>
        </p:txBody>
      </p:sp>
    </p:spTree>
    <p:extLst>
      <p:ext uri="{BB962C8B-B14F-4D97-AF65-F5344CB8AC3E}">
        <p14:creationId xmlns:p14="http://schemas.microsoft.com/office/powerpoint/2010/main" val="12114434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34</a:t>
            </a:fld>
            <a:endParaRPr lang="en-US"/>
          </a:p>
        </p:txBody>
      </p:sp>
    </p:spTree>
    <p:extLst>
      <p:ext uri="{BB962C8B-B14F-4D97-AF65-F5344CB8AC3E}">
        <p14:creationId xmlns:p14="http://schemas.microsoft.com/office/powerpoint/2010/main" val="31271155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44</a:t>
            </a:fld>
            <a:endParaRPr lang="en-US"/>
          </a:p>
        </p:txBody>
      </p:sp>
    </p:spTree>
    <p:extLst>
      <p:ext uri="{BB962C8B-B14F-4D97-AF65-F5344CB8AC3E}">
        <p14:creationId xmlns:p14="http://schemas.microsoft.com/office/powerpoint/2010/main" val="1215908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4</a:t>
            </a:fld>
            <a:endParaRPr lang="en-US"/>
          </a:p>
        </p:txBody>
      </p:sp>
    </p:spTree>
    <p:extLst>
      <p:ext uri="{BB962C8B-B14F-4D97-AF65-F5344CB8AC3E}">
        <p14:creationId xmlns:p14="http://schemas.microsoft.com/office/powerpoint/2010/main" val="3051292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5</a:t>
            </a:fld>
            <a:endParaRPr lang="en-US"/>
          </a:p>
        </p:txBody>
      </p:sp>
    </p:spTree>
    <p:extLst>
      <p:ext uri="{BB962C8B-B14F-4D97-AF65-F5344CB8AC3E}">
        <p14:creationId xmlns:p14="http://schemas.microsoft.com/office/powerpoint/2010/main" val="3773849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6</a:t>
            </a:fld>
            <a:endParaRPr lang="en-US"/>
          </a:p>
        </p:txBody>
      </p:sp>
    </p:spTree>
    <p:extLst>
      <p:ext uri="{BB962C8B-B14F-4D97-AF65-F5344CB8AC3E}">
        <p14:creationId xmlns:p14="http://schemas.microsoft.com/office/powerpoint/2010/main" val="2841806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7</a:t>
            </a:fld>
            <a:endParaRPr lang="en-US"/>
          </a:p>
        </p:txBody>
      </p:sp>
    </p:spTree>
    <p:extLst>
      <p:ext uri="{BB962C8B-B14F-4D97-AF65-F5344CB8AC3E}">
        <p14:creationId xmlns:p14="http://schemas.microsoft.com/office/powerpoint/2010/main" val="3087159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8</a:t>
            </a:fld>
            <a:endParaRPr lang="en-US"/>
          </a:p>
        </p:txBody>
      </p:sp>
    </p:spTree>
    <p:extLst>
      <p:ext uri="{BB962C8B-B14F-4D97-AF65-F5344CB8AC3E}">
        <p14:creationId xmlns:p14="http://schemas.microsoft.com/office/powerpoint/2010/main" val="3721410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C6076-0A74-4FB6-8E80-6624EB0C3933}" type="slidenum">
              <a:rPr lang="en-US" smtClean="0"/>
              <a:t>9</a:t>
            </a:fld>
            <a:endParaRPr lang="en-US"/>
          </a:p>
        </p:txBody>
      </p:sp>
    </p:spTree>
    <p:extLst>
      <p:ext uri="{BB962C8B-B14F-4D97-AF65-F5344CB8AC3E}">
        <p14:creationId xmlns:p14="http://schemas.microsoft.com/office/powerpoint/2010/main" val="8089131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8/18/2020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8/18/2020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8/18/2020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8/18/2020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8/18/2020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8/18/2020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8/18/2020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8/18/2020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8/18/2020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iming>
    <p:tnLst>
      <p:par>
        <p:cTn id="1" dur="indefinite" restart="never" nodeType="tmRoot"/>
      </p:par>
    </p:tnLst>
  </p:timing>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00870" y="106684"/>
            <a:ext cx="9905998" cy="1478570"/>
          </a:xfrm>
        </p:spPr>
        <p:txBody>
          <a:bodyPr>
            <a:normAutofit/>
          </a:bodyPr>
          <a:lstStyle/>
          <a:p>
            <a:r>
              <a:rPr lang="fa-IR" sz="8000" dirty="0" smtClean="0">
                <a:solidFill>
                  <a:schemeClr val="bg1"/>
                </a:solidFill>
              </a:rPr>
              <a:t>بسم الله الرحمن الرحیم</a:t>
            </a:r>
            <a:endParaRPr lang="en-US" sz="8000" dirty="0">
              <a:solidFill>
                <a:schemeClr val="bg1"/>
              </a:solidFill>
            </a:endParaRP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36785" y="1775035"/>
            <a:ext cx="8925464" cy="4776776"/>
          </a:xfrm>
        </p:spPr>
      </p:pic>
    </p:spTree>
    <p:custDataLst>
      <p:tags r:id="rId1"/>
    </p:custDataLst>
    <p:extLst>
      <p:ext uri="{BB962C8B-B14F-4D97-AF65-F5344CB8AC3E}">
        <p14:creationId xmlns:p14="http://schemas.microsoft.com/office/powerpoint/2010/main" val="991069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Risks outweigh benefits</a:t>
            </a:r>
            <a:endParaRPr lang="en-US" b="1" dirty="0">
              <a:solidFill>
                <a:srgbClr val="C00000"/>
              </a:solidFill>
            </a:endParaRPr>
          </a:p>
        </p:txBody>
      </p:sp>
      <p:sp>
        <p:nvSpPr>
          <p:cNvPr id="3" name="Content Placeholder 2"/>
          <p:cNvSpPr>
            <a:spLocks noGrp="1"/>
          </p:cNvSpPr>
          <p:nvPr>
            <p:ph idx="1"/>
          </p:nvPr>
        </p:nvSpPr>
        <p:spPr/>
        <p:txBody>
          <a:bodyPr/>
          <a:lstStyle/>
          <a:p>
            <a:pPr>
              <a:lnSpc>
                <a:spcPct val="150000"/>
              </a:lnSpc>
            </a:pPr>
            <a:r>
              <a:rPr lang="en-US" b="1" dirty="0">
                <a:solidFill>
                  <a:schemeClr val="bg1"/>
                </a:solidFill>
              </a:rPr>
              <a:t>Age ≥35 years and smoking &lt;15 cigarettes per </a:t>
            </a:r>
            <a:r>
              <a:rPr lang="en-US" b="1" dirty="0" smtClean="0">
                <a:solidFill>
                  <a:schemeClr val="bg1"/>
                </a:solidFill>
              </a:rPr>
              <a:t>day</a:t>
            </a:r>
            <a:endParaRPr lang="en-US" b="1" dirty="0">
              <a:solidFill>
                <a:schemeClr val="bg1"/>
              </a:solidFill>
            </a:endParaRPr>
          </a:p>
          <a:p>
            <a:pPr>
              <a:lnSpc>
                <a:spcPct val="150000"/>
              </a:lnSpc>
            </a:pPr>
            <a:r>
              <a:rPr lang="en-US" b="1" dirty="0" smtClean="0">
                <a:solidFill>
                  <a:schemeClr val="bg1"/>
                </a:solidFill>
              </a:rPr>
              <a:t>Hypertension </a:t>
            </a:r>
            <a:r>
              <a:rPr lang="en-US" b="1" dirty="0">
                <a:solidFill>
                  <a:schemeClr val="bg1"/>
                </a:solidFill>
              </a:rPr>
              <a:t>(systolic 140 to 159 mmHg or diastolic 90 to 99 mmHg</a:t>
            </a:r>
            <a:r>
              <a:rPr lang="en-US" b="1" dirty="0" smtClean="0">
                <a:solidFill>
                  <a:schemeClr val="bg1"/>
                </a:solidFill>
              </a:rPr>
              <a:t>)</a:t>
            </a:r>
            <a:endParaRPr lang="en-US" b="1" dirty="0">
              <a:solidFill>
                <a:schemeClr val="bg1"/>
              </a:solidFill>
            </a:endParaRPr>
          </a:p>
          <a:p>
            <a:pPr>
              <a:lnSpc>
                <a:spcPct val="150000"/>
              </a:lnSpc>
            </a:pPr>
            <a:r>
              <a:rPr lang="en-US" b="1" dirty="0">
                <a:solidFill>
                  <a:schemeClr val="bg1"/>
                </a:solidFill>
              </a:rPr>
              <a:t>Hypertension adequately controlled on </a:t>
            </a:r>
            <a:r>
              <a:rPr lang="en-US" b="1" dirty="0" smtClean="0">
                <a:solidFill>
                  <a:schemeClr val="bg1"/>
                </a:solidFill>
              </a:rPr>
              <a:t>medications</a:t>
            </a:r>
            <a:endParaRPr lang="en-US" b="1" dirty="0">
              <a:solidFill>
                <a:schemeClr val="bg1"/>
              </a:solidFill>
            </a:endParaRPr>
          </a:p>
          <a:p>
            <a:pPr>
              <a:lnSpc>
                <a:spcPct val="150000"/>
              </a:lnSpc>
            </a:pPr>
            <a:r>
              <a:rPr lang="en-US" b="1" dirty="0">
                <a:solidFill>
                  <a:schemeClr val="bg1"/>
                </a:solidFill>
              </a:rPr>
              <a:t>Past breast cancer and no evidence of current disease for five </a:t>
            </a:r>
            <a:r>
              <a:rPr lang="en-US" b="1" dirty="0" smtClean="0">
                <a:solidFill>
                  <a:schemeClr val="bg1"/>
                </a:solidFill>
              </a:rPr>
              <a:t>years</a:t>
            </a:r>
            <a:endParaRPr lang="en-US" b="1" dirty="0">
              <a:solidFill>
                <a:schemeClr val="bg1"/>
              </a:solidFill>
            </a:endParaRPr>
          </a:p>
          <a:p>
            <a:pPr>
              <a:lnSpc>
                <a:spcPct val="150000"/>
              </a:lnSpc>
            </a:pPr>
            <a:r>
              <a:rPr lang="en-US" b="1" dirty="0">
                <a:solidFill>
                  <a:schemeClr val="bg1"/>
                </a:solidFill>
              </a:rPr>
              <a:t>Current gallbladder disease</a:t>
            </a:r>
          </a:p>
        </p:txBody>
      </p:sp>
    </p:spTree>
    <p:custDataLst>
      <p:tags r:id="rId1"/>
    </p:custDataLst>
    <p:extLst>
      <p:ext uri="{BB962C8B-B14F-4D97-AF65-F5344CB8AC3E}">
        <p14:creationId xmlns:p14="http://schemas.microsoft.com/office/powerpoint/2010/main" val="1408895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7933" y="-276045"/>
            <a:ext cx="9905998" cy="1478570"/>
          </a:xfrm>
        </p:spPr>
        <p:txBody>
          <a:bodyPr/>
          <a:lstStyle/>
          <a:p>
            <a:r>
              <a:rPr lang="en-US" b="1" dirty="0" err="1">
                <a:solidFill>
                  <a:srgbClr val="C00000"/>
                </a:solidFill>
              </a:rPr>
              <a:t>Noncontraceptive</a:t>
            </a:r>
            <a:r>
              <a:rPr lang="en-US" b="1" dirty="0">
                <a:solidFill>
                  <a:srgbClr val="C00000"/>
                </a:solidFill>
              </a:rPr>
              <a:t> uses </a:t>
            </a:r>
          </a:p>
        </p:txBody>
      </p:sp>
      <p:sp>
        <p:nvSpPr>
          <p:cNvPr id="3" name="Content Placeholder 2"/>
          <p:cNvSpPr>
            <a:spLocks noGrp="1"/>
          </p:cNvSpPr>
          <p:nvPr>
            <p:ph idx="1"/>
          </p:nvPr>
        </p:nvSpPr>
        <p:spPr>
          <a:xfrm>
            <a:off x="1089653" y="1006415"/>
            <a:ext cx="9905999" cy="5641677"/>
          </a:xfrm>
        </p:spPr>
        <p:txBody>
          <a:bodyPr>
            <a:normAutofit/>
          </a:bodyPr>
          <a:lstStyle/>
          <a:p>
            <a:r>
              <a:rPr lang="en-US" dirty="0"/>
              <a:t>Menstrual cycle </a:t>
            </a:r>
            <a:r>
              <a:rPr lang="en-US" dirty="0" smtClean="0"/>
              <a:t>disorder  &amp;  </a:t>
            </a:r>
            <a:r>
              <a:rPr lang="en-US" dirty="0"/>
              <a:t>Pelvic pain </a:t>
            </a:r>
            <a:r>
              <a:rPr lang="en-US" dirty="0" smtClean="0"/>
              <a:t>disorders</a:t>
            </a:r>
            <a:endParaRPr lang="en-US" dirty="0"/>
          </a:p>
          <a:p>
            <a:r>
              <a:rPr lang="en-US" dirty="0" smtClean="0"/>
              <a:t>Ovarian </a:t>
            </a:r>
            <a:r>
              <a:rPr lang="en-US" dirty="0"/>
              <a:t>cysts </a:t>
            </a:r>
            <a:endParaRPr lang="en-US" dirty="0" smtClean="0"/>
          </a:p>
          <a:p>
            <a:r>
              <a:rPr lang="en-US" dirty="0" err="1" smtClean="0"/>
              <a:t>Hyperandrogenism</a:t>
            </a:r>
            <a:endParaRPr lang="en-US" dirty="0" smtClean="0"/>
          </a:p>
          <a:p>
            <a:pPr lvl="1"/>
            <a:r>
              <a:rPr lang="en-US" b="1" dirty="0" smtClean="0">
                <a:solidFill>
                  <a:srgbClr val="FFC000"/>
                </a:solidFill>
              </a:rPr>
              <a:t>Inhibition of gonadotropin secretion and thereby a decrease in ovarian androgen secretion.</a:t>
            </a:r>
          </a:p>
          <a:p>
            <a:pPr lvl="1"/>
            <a:r>
              <a:rPr lang="en-US" b="1" dirty="0" smtClean="0">
                <a:solidFill>
                  <a:srgbClr val="FFC000"/>
                </a:solidFill>
              </a:rPr>
              <a:t>An increase in serum sex hormone-binding globulin concentrations</a:t>
            </a:r>
          </a:p>
          <a:p>
            <a:pPr lvl="1"/>
            <a:r>
              <a:rPr lang="en-US" b="1" dirty="0" smtClean="0">
                <a:solidFill>
                  <a:srgbClr val="FFC000"/>
                </a:solidFill>
              </a:rPr>
              <a:t>Inhibition of adrenal androgen secretion, the mechanism is not well understood</a:t>
            </a:r>
          </a:p>
          <a:p>
            <a:r>
              <a:rPr lang="en-US" dirty="0" smtClean="0"/>
              <a:t>Cancer </a:t>
            </a:r>
            <a:r>
              <a:rPr lang="en-US" dirty="0"/>
              <a:t>risk reduction </a:t>
            </a:r>
            <a:endParaRPr lang="en-US" dirty="0" smtClean="0"/>
          </a:p>
          <a:p>
            <a:r>
              <a:rPr lang="en-US" dirty="0"/>
              <a:t>Bone health</a:t>
            </a:r>
            <a:r>
              <a:rPr lang="en-US" dirty="0" smtClean="0">
                <a:solidFill>
                  <a:srgbClr val="FFC000"/>
                </a:solidFill>
              </a:rPr>
              <a:t>….. </a:t>
            </a:r>
            <a:r>
              <a:rPr lang="en-US" dirty="0">
                <a:solidFill>
                  <a:srgbClr val="FFC000"/>
                </a:solidFill>
              </a:rPr>
              <a:t>improved bone density </a:t>
            </a:r>
            <a:endParaRPr lang="en-US" dirty="0" smtClean="0">
              <a:solidFill>
                <a:srgbClr val="FFC000"/>
              </a:solidFill>
            </a:endParaRPr>
          </a:p>
          <a:p>
            <a:r>
              <a:rPr lang="en-US" dirty="0"/>
              <a:t>Impact on STI acquisition </a:t>
            </a:r>
          </a:p>
        </p:txBody>
      </p:sp>
    </p:spTree>
    <p:custDataLst>
      <p:tags r:id="rId1"/>
    </p:custDataLst>
    <p:extLst>
      <p:ext uri="{BB962C8B-B14F-4D97-AF65-F5344CB8AC3E}">
        <p14:creationId xmlns:p14="http://schemas.microsoft.com/office/powerpoint/2010/main" val="2005182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9179" y="258792"/>
            <a:ext cx="9905998" cy="1478570"/>
          </a:xfrm>
        </p:spPr>
        <p:txBody>
          <a:bodyPr/>
          <a:lstStyle/>
          <a:p>
            <a:r>
              <a:rPr lang="en-US" b="1" dirty="0" smtClean="0">
                <a:solidFill>
                  <a:srgbClr val="FF0000"/>
                </a:solidFill>
              </a:rPr>
              <a:t>Estrogen effects on serum globulin</a:t>
            </a:r>
            <a:endParaRPr lang="en-US" b="1" dirty="0">
              <a:solidFill>
                <a:srgbClr val="FF0000"/>
              </a:solidFill>
            </a:endParaRPr>
          </a:p>
        </p:txBody>
      </p:sp>
      <p:sp>
        <p:nvSpPr>
          <p:cNvPr id="3" name="Content Placeholder 2"/>
          <p:cNvSpPr>
            <a:spLocks noGrp="1"/>
          </p:cNvSpPr>
          <p:nvPr>
            <p:ph idx="1"/>
          </p:nvPr>
        </p:nvSpPr>
        <p:spPr>
          <a:xfrm>
            <a:off x="1141412" y="1685894"/>
            <a:ext cx="9905999" cy="4812671"/>
          </a:xfrm>
        </p:spPr>
        <p:txBody>
          <a:bodyPr>
            <a:normAutofit fontScale="92500"/>
          </a:bodyPr>
          <a:lstStyle/>
          <a:p>
            <a:pPr>
              <a:lnSpc>
                <a:spcPct val="160000"/>
              </a:lnSpc>
            </a:pPr>
            <a:r>
              <a:rPr lang="en-US" b="1" dirty="0">
                <a:solidFill>
                  <a:srgbClr val="002060"/>
                </a:solidFill>
              </a:rPr>
              <a:t>The estrogen component of COC pills, like any estrogen taken orally, raises the serum concentrations of thyroxine-binding </a:t>
            </a:r>
            <a:r>
              <a:rPr lang="en-US" b="1" dirty="0" smtClean="0">
                <a:solidFill>
                  <a:srgbClr val="002060"/>
                </a:solidFill>
              </a:rPr>
              <a:t>globulin </a:t>
            </a:r>
            <a:r>
              <a:rPr lang="en-US" b="1" dirty="0">
                <a:solidFill>
                  <a:srgbClr val="002060"/>
                </a:solidFill>
              </a:rPr>
              <a:t>(TBG</a:t>
            </a:r>
            <a:r>
              <a:rPr lang="en-US" b="1" dirty="0" smtClean="0">
                <a:solidFill>
                  <a:srgbClr val="002060"/>
                </a:solidFill>
              </a:rPr>
              <a:t>), </a:t>
            </a:r>
            <a:r>
              <a:rPr lang="en-US" b="1" dirty="0">
                <a:solidFill>
                  <a:srgbClr val="002060"/>
                </a:solidFill>
              </a:rPr>
              <a:t>cortisol-binding globulin (CBG), and sex hormone-binding globulin (SHBG). </a:t>
            </a:r>
            <a:r>
              <a:rPr lang="en-US" b="1" dirty="0" smtClean="0">
                <a:solidFill>
                  <a:srgbClr val="002060"/>
                </a:solidFill>
              </a:rPr>
              <a:t>As </a:t>
            </a:r>
            <a:r>
              <a:rPr lang="en-US" b="1" dirty="0">
                <a:solidFill>
                  <a:srgbClr val="002060"/>
                </a:solidFill>
              </a:rPr>
              <a:t>a result, the serum concentrations of total thyroxine (T4), triiodothyronine (T3), cortisol, estradiol, and testosterone increase, but the serum concentrations of free T4, T3, cortisol, estradiol, and testosterone do not change. This effect of oral estrogen administration needs to be considered when evaluating tests of thyroid, adrenal, and gonadal function in women taking any estrogen orally.</a:t>
            </a:r>
          </a:p>
          <a:p>
            <a:pPr>
              <a:lnSpc>
                <a:spcPct val="160000"/>
              </a:lnSpc>
            </a:pPr>
            <a:endParaRPr lang="en-US" b="1" dirty="0">
              <a:solidFill>
                <a:srgbClr val="002060"/>
              </a:solidFill>
            </a:endParaRPr>
          </a:p>
          <a:p>
            <a:pPr>
              <a:lnSpc>
                <a:spcPct val="160000"/>
              </a:lnSpc>
            </a:pPr>
            <a:endParaRPr lang="en-US" b="1" dirty="0">
              <a:solidFill>
                <a:srgbClr val="002060"/>
              </a:solidFill>
            </a:endParaRPr>
          </a:p>
        </p:txBody>
      </p:sp>
    </p:spTree>
    <p:custDataLst>
      <p:tags r:id="rId1"/>
    </p:custDataLst>
    <p:extLst>
      <p:ext uri="{BB962C8B-B14F-4D97-AF65-F5344CB8AC3E}">
        <p14:creationId xmlns:p14="http://schemas.microsoft.com/office/powerpoint/2010/main" val="3858908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9436" y="-42841"/>
            <a:ext cx="9905998" cy="1478570"/>
          </a:xfrm>
        </p:spPr>
        <p:txBody>
          <a:bodyPr/>
          <a:lstStyle/>
          <a:p>
            <a:r>
              <a:rPr lang="en-US" b="1" dirty="0" err="1" smtClean="0">
                <a:solidFill>
                  <a:srgbClr val="FF0000"/>
                </a:solidFill>
              </a:rPr>
              <a:t>progestins</a:t>
            </a:r>
            <a:endParaRPr lang="en-US" b="1" dirty="0">
              <a:solidFill>
                <a:srgbClr val="FF0000"/>
              </a:solidFill>
            </a:endParaRPr>
          </a:p>
        </p:txBody>
      </p:sp>
      <p:sp>
        <p:nvSpPr>
          <p:cNvPr id="3" name="Content Placeholder 2"/>
          <p:cNvSpPr>
            <a:spLocks noGrp="1"/>
          </p:cNvSpPr>
          <p:nvPr>
            <p:ph idx="1"/>
          </p:nvPr>
        </p:nvSpPr>
        <p:spPr>
          <a:xfrm>
            <a:off x="1152914" y="1897811"/>
            <a:ext cx="9905999" cy="5262113"/>
          </a:xfrm>
        </p:spPr>
        <p:txBody>
          <a:bodyPr/>
          <a:lstStyle/>
          <a:p>
            <a:pPr>
              <a:lnSpc>
                <a:spcPct val="150000"/>
              </a:lnSpc>
            </a:pPr>
            <a:r>
              <a:rPr lang="en-US" b="1" dirty="0"/>
              <a:t>In general, third- and fourth-generation </a:t>
            </a:r>
            <a:r>
              <a:rPr lang="en-US" b="1" dirty="0" err="1"/>
              <a:t>progestins</a:t>
            </a:r>
            <a:r>
              <a:rPr lang="en-US" b="1" dirty="0"/>
              <a:t> are </a:t>
            </a:r>
            <a:r>
              <a:rPr lang="en-US" b="1" dirty="0">
                <a:solidFill>
                  <a:srgbClr val="C00000"/>
                </a:solidFill>
              </a:rPr>
              <a:t>less androgenic </a:t>
            </a:r>
            <a:r>
              <a:rPr lang="en-US" b="1" dirty="0"/>
              <a:t>and have </a:t>
            </a:r>
            <a:r>
              <a:rPr lang="en-US" b="1" dirty="0">
                <a:solidFill>
                  <a:srgbClr val="C00000"/>
                </a:solidFill>
              </a:rPr>
              <a:t>fewer side effects </a:t>
            </a:r>
            <a:r>
              <a:rPr lang="en-US" b="1" dirty="0"/>
              <a:t>than earlier generation </a:t>
            </a:r>
            <a:r>
              <a:rPr lang="en-US" b="1" dirty="0" err="1"/>
              <a:t>progestins</a:t>
            </a:r>
            <a:r>
              <a:rPr lang="en-US" b="1" dirty="0"/>
              <a:t>. </a:t>
            </a:r>
            <a:endParaRPr lang="en-US" b="1" dirty="0" smtClean="0"/>
          </a:p>
          <a:p>
            <a:pPr>
              <a:lnSpc>
                <a:spcPct val="150000"/>
              </a:lnSpc>
            </a:pPr>
            <a:r>
              <a:rPr lang="en-US" b="1" dirty="0" smtClean="0"/>
              <a:t>Modifications </a:t>
            </a:r>
            <a:r>
              <a:rPr lang="en-US" b="1" dirty="0"/>
              <a:t>to </a:t>
            </a:r>
            <a:r>
              <a:rPr lang="en-US" b="1" dirty="0" err="1"/>
              <a:t>levonorgestrel</a:t>
            </a:r>
            <a:r>
              <a:rPr lang="en-US" b="1" dirty="0"/>
              <a:t> created the third-generation </a:t>
            </a:r>
            <a:r>
              <a:rPr lang="en-US" b="1" dirty="0" err="1"/>
              <a:t>progestins</a:t>
            </a:r>
            <a:r>
              <a:rPr lang="en-US" b="1" dirty="0"/>
              <a:t> </a:t>
            </a:r>
            <a:r>
              <a:rPr lang="en-US" b="1" dirty="0" err="1"/>
              <a:t>desogestrel</a:t>
            </a:r>
            <a:r>
              <a:rPr lang="en-US" b="1" dirty="0"/>
              <a:t>, </a:t>
            </a:r>
            <a:r>
              <a:rPr lang="en-US" b="1" dirty="0" err="1"/>
              <a:t>gestodene</a:t>
            </a:r>
            <a:r>
              <a:rPr lang="en-US" b="1" dirty="0"/>
              <a:t>, and </a:t>
            </a:r>
            <a:r>
              <a:rPr lang="en-US" b="1" dirty="0" err="1" smtClean="0"/>
              <a:t>norgestimate</a:t>
            </a:r>
            <a:r>
              <a:rPr lang="en-US" b="1" dirty="0" smtClean="0"/>
              <a:t>. </a:t>
            </a:r>
            <a:r>
              <a:rPr lang="en-US" b="1" dirty="0"/>
              <a:t>However, some of these later generation </a:t>
            </a:r>
            <a:r>
              <a:rPr lang="en-US" b="1" dirty="0" err="1"/>
              <a:t>progestins</a:t>
            </a:r>
            <a:r>
              <a:rPr lang="en-US" b="1" dirty="0"/>
              <a:t> (</a:t>
            </a:r>
            <a:r>
              <a:rPr lang="en-US" b="1" dirty="0" err="1"/>
              <a:t>desogestrel</a:t>
            </a:r>
            <a:r>
              <a:rPr lang="en-US" b="1" dirty="0"/>
              <a:t> and </a:t>
            </a:r>
            <a:r>
              <a:rPr lang="en-US" b="1" dirty="0" err="1"/>
              <a:t>norgestimate</a:t>
            </a:r>
            <a:r>
              <a:rPr lang="en-US" b="1" dirty="0"/>
              <a:t>) have also been associated with a </a:t>
            </a:r>
            <a:r>
              <a:rPr lang="en-US" b="1" dirty="0">
                <a:solidFill>
                  <a:srgbClr val="C00000"/>
                </a:solidFill>
              </a:rPr>
              <a:t>slightly greater risk </a:t>
            </a:r>
            <a:r>
              <a:rPr lang="en-US" b="1" dirty="0"/>
              <a:t>of venous thromboembolism.</a:t>
            </a:r>
          </a:p>
        </p:txBody>
      </p:sp>
    </p:spTree>
    <p:custDataLst>
      <p:tags r:id="rId1"/>
    </p:custDataLst>
    <p:extLst>
      <p:ext uri="{BB962C8B-B14F-4D97-AF65-F5344CB8AC3E}">
        <p14:creationId xmlns:p14="http://schemas.microsoft.com/office/powerpoint/2010/main" val="2758855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41413" y="883062"/>
            <a:ext cx="10515750" cy="5332785"/>
          </a:xfrm>
        </p:spPr>
      </p:pic>
    </p:spTree>
    <p:custDataLst>
      <p:tags r:id="rId1"/>
    </p:custDataLst>
    <p:extLst>
      <p:ext uri="{BB962C8B-B14F-4D97-AF65-F5344CB8AC3E}">
        <p14:creationId xmlns:p14="http://schemas.microsoft.com/office/powerpoint/2010/main" val="60895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29419" y="1109932"/>
            <a:ext cx="9966234" cy="4894053"/>
          </a:xfrm>
        </p:spPr>
      </p:pic>
    </p:spTree>
    <p:custDataLst>
      <p:tags r:id="rId1"/>
    </p:custDataLst>
    <p:extLst>
      <p:ext uri="{BB962C8B-B14F-4D97-AF65-F5344CB8AC3E}">
        <p14:creationId xmlns:p14="http://schemas.microsoft.com/office/powerpoint/2010/main" val="1480759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60407" y="1236452"/>
            <a:ext cx="10543142" cy="4387970"/>
          </a:xfrm>
        </p:spPr>
      </p:pic>
    </p:spTree>
    <p:custDataLst>
      <p:tags r:id="rId1"/>
    </p:custDataLst>
    <p:extLst>
      <p:ext uri="{BB962C8B-B14F-4D97-AF65-F5344CB8AC3E}">
        <p14:creationId xmlns:p14="http://schemas.microsoft.com/office/powerpoint/2010/main" val="2991764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43424"/>
            <a:ext cx="9905998" cy="1478570"/>
          </a:xfrm>
        </p:spPr>
        <p:txBody>
          <a:bodyPr/>
          <a:lstStyle/>
          <a:p>
            <a:r>
              <a:rPr lang="en-US" dirty="0" err="1">
                <a:solidFill>
                  <a:srgbClr val="FF0000"/>
                </a:solidFill>
              </a:rPr>
              <a:t>Antiandrogenic</a:t>
            </a:r>
            <a:r>
              <a:rPr lang="en-US" dirty="0">
                <a:solidFill>
                  <a:srgbClr val="FF0000"/>
                </a:solidFill>
              </a:rPr>
              <a:t> </a:t>
            </a:r>
            <a:r>
              <a:rPr lang="en-US" dirty="0" err="1">
                <a:solidFill>
                  <a:srgbClr val="FF0000"/>
                </a:solidFill>
              </a:rPr>
              <a:t>progestins</a:t>
            </a:r>
            <a:r>
              <a:rPr lang="en-US" dirty="0">
                <a:solidFill>
                  <a:srgbClr val="FF0000"/>
                </a:solidFill>
              </a:rPr>
              <a:t> </a:t>
            </a:r>
          </a:p>
        </p:txBody>
      </p:sp>
      <p:sp>
        <p:nvSpPr>
          <p:cNvPr id="3" name="Content Placeholder 2"/>
          <p:cNvSpPr>
            <a:spLocks noGrp="1"/>
          </p:cNvSpPr>
          <p:nvPr>
            <p:ph idx="1"/>
          </p:nvPr>
        </p:nvSpPr>
        <p:spPr>
          <a:xfrm>
            <a:off x="1141412" y="1196196"/>
            <a:ext cx="9905999" cy="5503653"/>
          </a:xfrm>
        </p:spPr>
        <p:txBody>
          <a:bodyPr>
            <a:normAutofit/>
          </a:bodyPr>
          <a:lstStyle/>
          <a:p>
            <a:pPr marL="0" indent="0">
              <a:buNone/>
            </a:pPr>
            <a:r>
              <a:rPr lang="en-US" dirty="0" smtClean="0"/>
              <a:t> </a:t>
            </a:r>
            <a:r>
              <a:rPr lang="en-US" dirty="0"/>
              <a:t>These include a compound derived from </a:t>
            </a:r>
            <a:r>
              <a:rPr lang="en-US" dirty="0" err="1">
                <a:solidFill>
                  <a:srgbClr val="C00000"/>
                </a:solidFill>
              </a:rPr>
              <a:t>drospirenone</a:t>
            </a:r>
            <a:r>
              <a:rPr lang="en-US" dirty="0"/>
              <a:t> (a spironolactone analog), </a:t>
            </a:r>
            <a:r>
              <a:rPr lang="en-US" dirty="0" err="1" smtClean="0">
                <a:solidFill>
                  <a:srgbClr val="C00000"/>
                </a:solidFill>
              </a:rPr>
              <a:t>dienogest</a:t>
            </a:r>
            <a:r>
              <a:rPr lang="en-US" dirty="0" smtClean="0">
                <a:solidFill>
                  <a:srgbClr val="C00000"/>
                </a:solidFill>
              </a:rPr>
              <a:t> </a:t>
            </a:r>
            <a:r>
              <a:rPr lang="en-US" dirty="0" smtClean="0"/>
              <a:t>and</a:t>
            </a:r>
            <a:r>
              <a:rPr lang="en-US" dirty="0" smtClean="0">
                <a:solidFill>
                  <a:srgbClr val="C00000"/>
                </a:solidFill>
              </a:rPr>
              <a:t> </a:t>
            </a:r>
            <a:r>
              <a:rPr lang="en-US" dirty="0" err="1">
                <a:solidFill>
                  <a:srgbClr val="C00000"/>
                </a:solidFill>
              </a:rPr>
              <a:t>cyproterone</a:t>
            </a:r>
            <a:r>
              <a:rPr lang="en-US" dirty="0">
                <a:solidFill>
                  <a:srgbClr val="C00000"/>
                </a:solidFill>
              </a:rPr>
              <a:t> </a:t>
            </a:r>
            <a:r>
              <a:rPr lang="en-US" dirty="0" smtClean="0">
                <a:solidFill>
                  <a:srgbClr val="C00000"/>
                </a:solidFill>
              </a:rPr>
              <a:t>acetate.</a:t>
            </a:r>
          </a:p>
          <a:p>
            <a:pPr marL="0" indent="0">
              <a:buNone/>
            </a:pPr>
            <a:r>
              <a:rPr lang="en-US" b="1" dirty="0" err="1"/>
              <a:t>Drospirenone</a:t>
            </a:r>
            <a:r>
              <a:rPr lang="en-US" b="1" dirty="0"/>
              <a:t> is structurally related to spironolactone; it has </a:t>
            </a:r>
            <a:r>
              <a:rPr lang="en-US" b="1" dirty="0" err="1"/>
              <a:t>progestogenic</a:t>
            </a:r>
            <a:r>
              <a:rPr lang="en-US" b="1" dirty="0"/>
              <a:t>, </a:t>
            </a:r>
            <a:r>
              <a:rPr lang="en-US" b="1" dirty="0" err="1"/>
              <a:t>antiandrogenic</a:t>
            </a:r>
            <a:r>
              <a:rPr lang="en-US" b="1" dirty="0"/>
              <a:t>, and anti-mineralocorticoid </a:t>
            </a:r>
            <a:r>
              <a:rPr lang="en-US" b="1" dirty="0" smtClean="0"/>
              <a:t>activity.</a:t>
            </a:r>
          </a:p>
          <a:p>
            <a:pPr marL="0" indent="0">
              <a:buNone/>
            </a:pPr>
            <a:r>
              <a:rPr lang="en-US" b="1" dirty="0" smtClean="0"/>
              <a:t> </a:t>
            </a:r>
            <a:r>
              <a:rPr lang="en-US" b="1" dirty="0" err="1"/>
              <a:t>Drospirenone</a:t>
            </a:r>
            <a:r>
              <a:rPr lang="en-US" b="1" dirty="0"/>
              <a:t> appears to be a very weak antiandrogen; the </a:t>
            </a:r>
            <a:r>
              <a:rPr lang="en-US" b="1" dirty="0">
                <a:solidFill>
                  <a:schemeClr val="accent2">
                    <a:lumMod val="75000"/>
                  </a:schemeClr>
                </a:solidFill>
              </a:rPr>
              <a:t>3 mg dose</a:t>
            </a:r>
            <a:r>
              <a:rPr lang="en-US" b="1" dirty="0"/>
              <a:t> is estimated to be equivalent to only </a:t>
            </a:r>
            <a:r>
              <a:rPr lang="en-US" b="1" dirty="0">
                <a:solidFill>
                  <a:schemeClr val="accent2">
                    <a:lumMod val="75000"/>
                  </a:schemeClr>
                </a:solidFill>
              </a:rPr>
              <a:t>25 mg of spironolactone</a:t>
            </a:r>
            <a:r>
              <a:rPr lang="en-US" b="1" dirty="0" smtClean="0"/>
              <a:t>.</a:t>
            </a:r>
          </a:p>
          <a:p>
            <a:pPr marL="0" indent="0">
              <a:buNone/>
            </a:pPr>
            <a:r>
              <a:rPr lang="en-US" b="1" dirty="0" smtClean="0"/>
              <a:t> </a:t>
            </a:r>
            <a:r>
              <a:rPr lang="en-US" b="1" dirty="0"/>
              <a:t>The 20 mcg preparation has a four-day pill-free interval</a:t>
            </a:r>
            <a:r>
              <a:rPr lang="en-US" b="1" dirty="0" smtClean="0"/>
              <a:t>, is </a:t>
            </a:r>
            <a:r>
              <a:rPr lang="en-US" b="1" dirty="0"/>
              <a:t>approved for the treatment of </a:t>
            </a:r>
            <a:r>
              <a:rPr lang="en-US" b="1" dirty="0">
                <a:solidFill>
                  <a:schemeClr val="accent2">
                    <a:lumMod val="75000"/>
                  </a:schemeClr>
                </a:solidFill>
              </a:rPr>
              <a:t>premenstrual dysphoric disorder </a:t>
            </a:r>
            <a:r>
              <a:rPr lang="en-US" b="1" dirty="0"/>
              <a:t>(but not for premenstrual syndrome [</a:t>
            </a:r>
            <a:r>
              <a:rPr lang="en-US" b="1" dirty="0" err="1"/>
              <a:t>eg</a:t>
            </a:r>
            <a:r>
              <a:rPr lang="en-US" b="1" dirty="0"/>
              <a:t>, women with </a:t>
            </a:r>
            <a:r>
              <a:rPr lang="en-US" b="1" dirty="0">
                <a:solidFill>
                  <a:srgbClr val="FF0000"/>
                </a:solidFill>
              </a:rPr>
              <a:t>milder</a:t>
            </a:r>
            <a:r>
              <a:rPr lang="en-US" b="1" dirty="0"/>
              <a:t> symptoms]) </a:t>
            </a:r>
            <a:r>
              <a:rPr lang="en-US" b="1" dirty="0" smtClean="0"/>
              <a:t>. </a:t>
            </a:r>
            <a:r>
              <a:rPr lang="en-US" b="1" dirty="0"/>
              <a:t>Although </a:t>
            </a:r>
            <a:r>
              <a:rPr lang="en-US" b="1" dirty="0" err="1"/>
              <a:t>drospirenone</a:t>
            </a:r>
            <a:r>
              <a:rPr lang="en-US" b="1" dirty="0"/>
              <a:t> is technically an antiandrogen, </a:t>
            </a:r>
            <a:r>
              <a:rPr lang="en-US" b="1" dirty="0" err="1"/>
              <a:t>drospirenone</a:t>
            </a:r>
            <a:r>
              <a:rPr lang="en-US" b="1" dirty="0"/>
              <a:t>-containing COCs have no advantage over other COCs for </a:t>
            </a:r>
            <a:r>
              <a:rPr lang="en-US" b="1" dirty="0">
                <a:solidFill>
                  <a:srgbClr val="FF0000"/>
                </a:solidFill>
              </a:rPr>
              <a:t>treating hirsutism </a:t>
            </a:r>
            <a:r>
              <a:rPr lang="en-US" b="1" dirty="0"/>
              <a:t>or </a:t>
            </a:r>
            <a:r>
              <a:rPr lang="en-US" b="1" dirty="0" smtClean="0"/>
              <a:t>acne.</a:t>
            </a:r>
          </a:p>
          <a:p>
            <a:pPr marL="0" indent="0">
              <a:buNone/>
            </a:pPr>
            <a:endParaRPr lang="en-US" dirty="0">
              <a:solidFill>
                <a:srgbClr val="C00000"/>
              </a:solidFill>
            </a:endParaRPr>
          </a:p>
          <a:p>
            <a:endParaRPr lang="en-US" dirty="0"/>
          </a:p>
        </p:txBody>
      </p:sp>
    </p:spTree>
    <p:custDataLst>
      <p:tags r:id="rId1"/>
    </p:custDataLst>
    <p:extLst>
      <p:ext uri="{BB962C8B-B14F-4D97-AF65-F5344CB8AC3E}">
        <p14:creationId xmlns:p14="http://schemas.microsoft.com/office/powerpoint/2010/main" val="2739819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3685" y="-104095"/>
            <a:ext cx="9905998" cy="1478570"/>
          </a:xfrm>
        </p:spPr>
        <p:txBody>
          <a:bodyPr/>
          <a:lstStyle/>
          <a:p>
            <a:r>
              <a:rPr lang="en-US" b="1" dirty="0" smtClean="0">
                <a:solidFill>
                  <a:srgbClr val="FF0000"/>
                </a:solidFill>
              </a:rPr>
              <a:t>Other characteristics</a:t>
            </a:r>
            <a:endParaRPr lang="en-US" b="1" dirty="0">
              <a:solidFill>
                <a:srgbClr val="FF0000"/>
              </a:solidFill>
            </a:endParaRPr>
          </a:p>
        </p:txBody>
      </p:sp>
      <p:sp>
        <p:nvSpPr>
          <p:cNvPr id="3" name="Content Placeholder 2"/>
          <p:cNvSpPr>
            <a:spLocks noGrp="1"/>
          </p:cNvSpPr>
          <p:nvPr>
            <p:ph idx="1"/>
          </p:nvPr>
        </p:nvSpPr>
        <p:spPr>
          <a:xfrm>
            <a:off x="1141412" y="1184694"/>
            <a:ext cx="9905999" cy="5612921"/>
          </a:xfrm>
        </p:spPr>
        <p:txBody>
          <a:bodyPr>
            <a:normAutofit fontScale="92500" lnSpcReduction="10000"/>
          </a:bodyPr>
          <a:lstStyle/>
          <a:p>
            <a:pPr>
              <a:lnSpc>
                <a:spcPct val="150000"/>
              </a:lnSpc>
            </a:pPr>
            <a:r>
              <a:rPr lang="en-US" b="1" dirty="0"/>
              <a:t>Although </a:t>
            </a:r>
            <a:r>
              <a:rPr lang="en-US" b="1" dirty="0" err="1"/>
              <a:t>drospirenone</a:t>
            </a:r>
            <a:r>
              <a:rPr lang="en-US" b="1" dirty="0"/>
              <a:t> has potential </a:t>
            </a:r>
            <a:r>
              <a:rPr lang="en-US" b="1" dirty="0">
                <a:solidFill>
                  <a:schemeClr val="accent2">
                    <a:lumMod val="75000"/>
                  </a:schemeClr>
                </a:solidFill>
              </a:rPr>
              <a:t>potassium-sparing effects </a:t>
            </a:r>
            <a:r>
              <a:rPr lang="en-US" b="1" dirty="0"/>
              <a:t>(due to its anti-mineralocorticoid activity), healthy </a:t>
            </a:r>
            <a:r>
              <a:rPr lang="en-US" b="1" dirty="0" smtClean="0"/>
              <a:t>women </a:t>
            </a:r>
            <a:r>
              <a:rPr lang="en-US" b="1" dirty="0"/>
              <a:t>are no more likely to develop hyperkalemia than women taking other COC </a:t>
            </a:r>
            <a:r>
              <a:rPr lang="en-US" b="1" dirty="0" smtClean="0"/>
              <a:t>preparations.</a:t>
            </a:r>
          </a:p>
          <a:p>
            <a:pPr>
              <a:lnSpc>
                <a:spcPct val="150000"/>
              </a:lnSpc>
            </a:pPr>
            <a:r>
              <a:rPr lang="en-US" b="1" dirty="0" smtClean="0"/>
              <a:t> </a:t>
            </a:r>
            <a:r>
              <a:rPr lang="en-US" b="1" dirty="0"/>
              <a:t>Package labeling recommends </a:t>
            </a:r>
            <a:r>
              <a:rPr lang="en-US" b="1" dirty="0">
                <a:solidFill>
                  <a:srgbClr val="FF0000"/>
                </a:solidFill>
              </a:rPr>
              <a:t>potassium monitoring </a:t>
            </a:r>
            <a:r>
              <a:rPr lang="en-US" b="1" dirty="0"/>
              <a:t>in the </a:t>
            </a:r>
            <a:r>
              <a:rPr lang="en-US" b="1" dirty="0">
                <a:solidFill>
                  <a:srgbClr val="FF0000"/>
                </a:solidFill>
              </a:rPr>
              <a:t>first month </a:t>
            </a:r>
            <a:r>
              <a:rPr lang="en-US" b="1" dirty="0"/>
              <a:t>for women who take </a:t>
            </a:r>
            <a:r>
              <a:rPr lang="en-US" b="1" dirty="0">
                <a:solidFill>
                  <a:schemeClr val="bg1"/>
                </a:solidFill>
              </a:rPr>
              <a:t>additional medications that predispose to hyperkalemia (</a:t>
            </a:r>
            <a:r>
              <a:rPr lang="en-US" b="1" dirty="0" err="1">
                <a:solidFill>
                  <a:schemeClr val="bg1"/>
                </a:solidFill>
              </a:rPr>
              <a:t>eg</a:t>
            </a:r>
            <a:r>
              <a:rPr lang="en-US" b="1" dirty="0">
                <a:solidFill>
                  <a:schemeClr val="bg1"/>
                </a:solidFill>
              </a:rPr>
              <a:t>, spironolactone, nonsteroidal anti-inflammatory drugs [NSAIDs], angiotensin-converting enzyme inhibitors, angiotensin II receptor antagonists, potassium-sparing diuretics, and aldosterone antagonists</a:t>
            </a:r>
            <a:r>
              <a:rPr lang="en-US" b="1" dirty="0" smtClean="0">
                <a:solidFill>
                  <a:schemeClr val="bg1"/>
                </a:solidFill>
              </a:rPr>
              <a:t>)</a:t>
            </a:r>
            <a:r>
              <a:rPr lang="en-US" b="1" dirty="0" smtClean="0"/>
              <a:t>.</a:t>
            </a:r>
          </a:p>
          <a:p>
            <a:pPr>
              <a:lnSpc>
                <a:spcPct val="150000"/>
              </a:lnSpc>
            </a:pPr>
            <a:r>
              <a:rPr lang="en-US" b="1" dirty="0" smtClean="0"/>
              <a:t>In </a:t>
            </a:r>
            <a:r>
              <a:rPr lang="en-US" b="1" dirty="0"/>
              <a:t>clinical practice, we do not check potassium levels on women taking NSAIDs with </a:t>
            </a:r>
            <a:r>
              <a:rPr lang="en-US" b="1" dirty="0" err="1"/>
              <a:t>drospirenone</a:t>
            </a:r>
            <a:r>
              <a:rPr lang="en-US" b="1" dirty="0"/>
              <a:t>-containing COCs. </a:t>
            </a:r>
            <a:r>
              <a:rPr lang="en-US" b="1" dirty="0" smtClean="0"/>
              <a:t>Package </a:t>
            </a:r>
            <a:r>
              <a:rPr lang="en-US" b="1" dirty="0"/>
              <a:t>labeling also advises against prescribing </a:t>
            </a:r>
            <a:r>
              <a:rPr lang="en-US" b="1" dirty="0" err="1"/>
              <a:t>drospirenone</a:t>
            </a:r>
            <a:r>
              <a:rPr lang="en-US" b="1" dirty="0"/>
              <a:t> to women with </a:t>
            </a:r>
            <a:r>
              <a:rPr lang="en-US" b="1" dirty="0">
                <a:solidFill>
                  <a:srgbClr val="C00000"/>
                </a:solidFill>
              </a:rPr>
              <a:t>renal disease or adrenal </a:t>
            </a:r>
            <a:r>
              <a:rPr lang="en-US" b="1" dirty="0" smtClean="0">
                <a:solidFill>
                  <a:srgbClr val="C00000"/>
                </a:solidFill>
              </a:rPr>
              <a:t>insufficiency.</a:t>
            </a:r>
            <a:endParaRPr lang="en-US" b="1" dirty="0">
              <a:solidFill>
                <a:srgbClr val="C00000"/>
              </a:solidFill>
            </a:endParaRPr>
          </a:p>
        </p:txBody>
      </p:sp>
    </p:spTree>
    <p:custDataLst>
      <p:tags r:id="rId1"/>
    </p:custDataLst>
    <p:extLst>
      <p:ext uri="{BB962C8B-B14F-4D97-AF65-F5344CB8AC3E}">
        <p14:creationId xmlns:p14="http://schemas.microsoft.com/office/powerpoint/2010/main" val="1481338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937" y="146941"/>
            <a:ext cx="9905998" cy="1478570"/>
          </a:xfrm>
        </p:spPr>
        <p:txBody>
          <a:bodyPr/>
          <a:lstStyle/>
          <a:p>
            <a:r>
              <a:rPr lang="en-US" b="1" dirty="0" err="1" smtClean="0">
                <a:solidFill>
                  <a:srgbClr val="FF0000"/>
                </a:solidFill>
              </a:rPr>
              <a:t>androgenicity</a:t>
            </a:r>
            <a:endParaRPr lang="en-US" b="1" dirty="0">
              <a:solidFill>
                <a:srgbClr val="FF0000"/>
              </a:solidFill>
            </a:endParaRPr>
          </a:p>
        </p:txBody>
      </p:sp>
      <p:sp>
        <p:nvSpPr>
          <p:cNvPr id="3" name="Content Placeholder 2"/>
          <p:cNvSpPr>
            <a:spLocks noGrp="1"/>
          </p:cNvSpPr>
          <p:nvPr>
            <p:ph idx="1"/>
          </p:nvPr>
        </p:nvSpPr>
        <p:spPr>
          <a:xfrm>
            <a:off x="1181668" y="1316966"/>
            <a:ext cx="9905999" cy="5164347"/>
          </a:xfrm>
        </p:spPr>
        <p:txBody>
          <a:bodyPr>
            <a:normAutofit fontScale="92500"/>
          </a:bodyPr>
          <a:lstStyle/>
          <a:p>
            <a:pPr>
              <a:lnSpc>
                <a:spcPct val="160000"/>
              </a:lnSpc>
            </a:pPr>
            <a:r>
              <a:rPr lang="en-US" b="1" dirty="0"/>
              <a:t> Estrogen is known to </a:t>
            </a:r>
            <a:r>
              <a:rPr lang="en-US" b="1" dirty="0">
                <a:solidFill>
                  <a:schemeClr val="accent2">
                    <a:lumMod val="75000"/>
                  </a:schemeClr>
                </a:solidFill>
              </a:rPr>
              <a:t>decrease</a:t>
            </a:r>
            <a:r>
              <a:rPr lang="en-US" b="1" dirty="0"/>
              <a:t> low-density lipoprotein (LDL) and </a:t>
            </a:r>
            <a:r>
              <a:rPr lang="en-US" b="1" dirty="0">
                <a:solidFill>
                  <a:schemeClr val="accent2">
                    <a:lumMod val="75000"/>
                  </a:schemeClr>
                </a:solidFill>
              </a:rPr>
              <a:t>increase</a:t>
            </a:r>
            <a:r>
              <a:rPr lang="en-US" b="1" dirty="0"/>
              <a:t> high-density lipoprotein (HDL), </a:t>
            </a:r>
            <a:r>
              <a:rPr lang="en-US" b="1" dirty="0">
                <a:solidFill>
                  <a:schemeClr val="bg1"/>
                </a:solidFill>
              </a:rPr>
              <a:t>triglycerides, cholesterol, and SHBG</a:t>
            </a:r>
            <a:r>
              <a:rPr lang="en-US" b="1" dirty="0"/>
              <a:t>. A progestin, depending on its level of </a:t>
            </a:r>
            <a:r>
              <a:rPr lang="en-US" b="1" dirty="0" err="1"/>
              <a:t>androgenicity</a:t>
            </a:r>
            <a:r>
              <a:rPr lang="en-US" b="1" dirty="0"/>
              <a:t>, may be neutral or may partially reverse some of these effects when the two hormones are taken together. </a:t>
            </a:r>
            <a:endParaRPr lang="en-US" b="1" dirty="0" smtClean="0"/>
          </a:p>
          <a:p>
            <a:pPr>
              <a:lnSpc>
                <a:spcPct val="160000"/>
              </a:lnSpc>
            </a:pPr>
            <a:r>
              <a:rPr lang="en-US" b="1" dirty="0" smtClean="0"/>
              <a:t>The </a:t>
            </a:r>
            <a:r>
              <a:rPr lang="en-US" b="1" dirty="0">
                <a:solidFill>
                  <a:srgbClr val="C00000"/>
                </a:solidFill>
              </a:rPr>
              <a:t>overall effect of all COCs, however, is </a:t>
            </a:r>
            <a:r>
              <a:rPr lang="en-US" b="1" dirty="0" err="1">
                <a:solidFill>
                  <a:srgbClr val="C00000"/>
                </a:solidFill>
              </a:rPr>
              <a:t>antiandrogenic</a:t>
            </a:r>
            <a:r>
              <a:rPr lang="en-US" b="1" dirty="0"/>
              <a:t>, regardless of the type of progestin used. There is no evidence that a certain type of progestin in a COC formulation is any more effective in treating </a:t>
            </a:r>
            <a:r>
              <a:rPr lang="en-US" b="1" dirty="0" err="1">
                <a:solidFill>
                  <a:srgbClr val="C00000"/>
                </a:solidFill>
              </a:rPr>
              <a:t>hyperandrogenic</a:t>
            </a:r>
            <a:r>
              <a:rPr lang="en-US" b="1" dirty="0">
                <a:solidFill>
                  <a:srgbClr val="C00000"/>
                </a:solidFill>
              </a:rPr>
              <a:t> symptoms, such as acne or hirsutism, for example, than another </a:t>
            </a:r>
            <a:r>
              <a:rPr lang="en-US" b="1" dirty="0" smtClean="0">
                <a:solidFill>
                  <a:srgbClr val="C00000"/>
                </a:solidFill>
              </a:rPr>
              <a:t>type</a:t>
            </a:r>
            <a:r>
              <a:rPr lang="en-US" b="1" dirty="0" smtClean="0"/>
              <a:t>, </a:t>
            </a:r>
            <a:r>
              <a:rPr lang="en-US" b="1" dirty="0"/>
              <a:t>nor are any changes in lipid profiles typically clinically meaningful for the average woman </a:t>
            </a:r>
          </a:p>
        </p:txBody>
      </p:sp>
    </p:spTree>
    <p:custDataLst>
      <p:tags r:id="rId1"/>
    </p:custDataLst>
    <p:extLst>
      <p:ext uri="{BB962C8B-B14F-4D97-AF65-F5344CB8AC3E}">
        <p14:creationId xmlns:p14="http://schemas.microsoft.com/office/powerpoint/2010/main" val="3692333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62854" y="2311970"/>
            <a:ext cx="8791575" cy="2387600"/>
          </a:xfrm>
        </p:spPr>
        <p:txBody>
          <a:bodyPr>
            <a:normAutofit fontScale="90000"/>
          </a:bodyPr>
          <a:lstStyle/>
          <a:p>
            <a:r>
              <a:rPr lang="en-US" b="1" i="1" dirty="0" err="1" smtClean="0">
                <a:solidFill>
                  <a:srgbClr val="FFC000"/>
                </a:solidFill>
                <a:latin typeface="Arabic Typesetting" panose="03020402040406030203" pitchFamily="66" charset="-78"/>
                <a:cs typeface="Arabic Typesetting" panose="03020402040406030203" pitchFamily="66" charset="-78"/>
              </a:rPr>
              <a:t>Dr</a:t>
            </a:r>
            <a:r>
              <a:rPr lang="en-US" b="1" i="1" dirty="0" smtClean="0">
                <a:solidFill>
                  <a:srgbClr val="FFC000"/>
                </a:solidFill>
                <a:latin typeface="Arabic Typesetting" panose="03020402040406030203" pitchFamily="66" charset="-78"/>
                <a:cs typeface="Arabic Typesetting" panose="03020402040406030203" pitchFamily="66" charset="-78"/>
              </a:rPr>
              <a:t> </a:t>
            </a:r>
            <a:r>
              <a:rPr lang="en-US" b="1" i="1" dirty="0" err="1" smtClean="0">
                <a:solidFill>
                  <a:srgbClr val="FFC000"/>
                </a:solidFill>
                <a:latin typeface="Arabic Typesetting" panose="03020402040406030203" pitchFamily="66" charset="-78"/>
                <a:cs typeface="Arabic Typesetting" panose="03020402040406030203" pitchFamily="66" charset="-78"/>
              </a:rPr>
              <a:t>Fatemeh</a:t>
            </a:r>
            <a:r>
              <a:rPr lang="en-US" b="1" i="1" dirty="0" smtClean="0">
                <a:solidFill>
                  <a:srgbClr val="FFC000"/>
                </a:solidFill>
                <a:latin typeface="Arabic Typesetting" panose="03020402040406030203" pitchFamily="66" charset="-78"/>
                <a:cs typeface="Arabic Typesetting" panose="03020402040406030203" pitchFamily="66" charset="-78"/>
              </a:rPr>
              <a:t> </a:t>
            </a:r>
            <a:r>
              <a:rPr lang="en-US" b="1" i="1" dirty="0" err="1" smtClean="0">
                <a:solidFill>
                  <a:srgbClr val="FFC000"/>
                </a:solidFill>
                <a:latin typeface="Arabic Typesetting" panose="03020402040406030203" pitchFamily="66" charset="-78"/>
                <a:cs typeface="Arabic Typesetting" panose="03020402040406030203" pitchFamily="66" charset="-78"/>
              </a:rPr>
              <a:t>Tabatabaei</a:t>
            </a:r>
            <a:r>
              <a:rPr lang="en-US" b="1" i="1" dirty="0" smtClean="0">
                <a:solidFill>
                  <a:srgbClr val="FFC000"/>
                </a:solidFill>
                <a:latin typeface="Arabic Typesetting" panose="03020402040406030203" pitchFamily="66" charset="-78"/>
                <a:cs typeface="Arabic Typesetting" panose="03020402040406030203" pitchFamily="66" charset="-78"/>
              </a:rPr>
              <a:t>,</a:t>
            </a:r>
            <a:r>
              <a:rPr lang="en-US" b="1" dirty="0" smtClean="0">
                <a:solidFill>
                  <a:schemeClr val="bg1"/>
                </a:solidFill>
                <a:latin typeface="Arabic Typesetting" panose="03020402040406030203" pitchFamily="66" charset="-78"/>
                <a:cs typeface="Arabic Typesetting" panose="03020402040406030203" pitchFamily="66" charset="-78"/>
              </a:rPr>
              <a:t/>
            </a:r>
            <a:br>
              <a:rPr lang="en-US" b="1" dirty="0" smtClean="0">
                <a:solidFill>
                  <a:schemeClr val="bg1"/>
                </a:solidFill>
                <a:latin typeface="Arabic Typesetting" panose="03020402040406030203" pitchFamily="66" charset="-78"/>
                <a:cs typeface="Arabic Typesetting" panose="03020402040406030203" pitchFamily="66" charset="-78"/>
              </a:rPr>
            </a:br>
            <a:r>
              <a:rPr lang="en-US" sz="4900" b="1" dirty="0" smtClean="0">
                <a:solidFill>
                  <a:schemeClr val="bg2"/>
                </a:solidFill>
                <a:latin typeface="Arabic Typesetting" panose="03020402040406030203" pitchFamily="66" charset="-78"/>
                <a:cs typeface="Arabic Typesetting" panose="03020402040406030203" pitchFamily="66" charset="-78"/>
              </a:rPr>
              <a:t>fellowship of gynecologic laparoscopic surgeries</a:t>
            </a:r>
            <a:r>
              <a:rPr lang="en-US" b="1" dirty="0" smtClean="0">
                <a:solidFill>
                  <a:schemeClr val="bg2"/>
                </a:solidFill>
                <a:latin typeface="Arabic Typesetting" panose="03020402040406030203" pitchFamily="66" charset="-78"/>
                <a:cs typeface="Arabic Typesetting" panose="03020402040406030203" pitchFamily="66" charset="-78"/>
              </a:rPr>
              <a:t>,</a:t>
            </a:r>
            <a:br>
              <a:rPr lang="en-US" b="1" dirty="0" smtClean="0">
                <a:solidFill>
                  <a:schemeClr val="bg2"/>
                </a:solidFill>
                <a:latin typeface="Arabic Typesetting" panose="03020402040406030203" pitchFamily="66" charset="-78"/>
                <a:cs typeface="Arabic Typesetting" panose="03020402040406030203" pitchFamily="66" charset="-78"/>
              </a:rPr>
            </a:br>
            <a:r>
              <a:rPr lang="en-US" b="1" dirty="0" smtClean="0">
                <a:solidFill>
                  <a:schemeClr val="accent4">
                    <a:lumMod val="40000"/>
                    <a:lumOff val="60000"/>
                  </a:schemeClr>
                </a:solidFill>
                <a:latin typeface="Arabic Typesetting" panose="03020402040406030203" pitchFamily="66" charset="-78"/>
                <a:cs typeface="Arabic Typesetting" panose="03020402040406030203" pitchFamily="66" charset="-78"/>
              </a:rPr>
              <a:t>assistant professor of Tabriz university of medical sciences,</a:t>
            </a:r>
            <a:br>
              <a:rPr lang="en-US" b="1" dirty="0" smtClean="0">
                <a:solidFill>
                  <a:schemeClr val="accent4">
                    <a:lumMod val="40000"/>
                    <a:lumOff val="60000"/>
                  </a:schemeClr>
                </a:solidFill>
                <a:latin typeface="Arabic Typesetting" panose="03020402040406030203" pitchFamily="66" charset="-78"/>
                <a:cs typeface="Arabic Typesetting" panose="03020402040406030203" pitchFamily="66" charset="-78"/>
              </a:rPr>
            </a:br>
            <a:r>
              <a:rPr lang="en-US" b="1" dirty="0" err="1" smtClean="0">
                <a:solidFill>
                  <a:schemeClr val="bg2"/>
                </a:solidFill>
                <a:latin typeface="Arabic Typesetting" panose="03020402040406030203" pitchFamily="66" charset="-78"/>
                <a:cs typeface="Arabic Typesetting" panose="03020402040406030203" pitchFamily="66" charset="-78"/>
              </a:rPr>
              <a:t>alzara</a:t>
            </a:r>
            <a:r>
              <a:rPr lang="en-US" b="1" dirty="0" smtClean="0">
                <a:solidFill>
                  <a:schemeClr val="bg2"/>
                </a:solidFill>
                <a:latin typeface="Arabic Typesetting" panose="03020402040406030203" pitchFamily="66" charset="-78"/>
                <a:cs typeface="Arabic Typesetting" panose="03020402040406030203" pitchFamily="66" charset="-78"/>
              </a:rPr>
              <a:t> hospital, Tabriz, Iran </a:t>
            </a:r>
            <a:endParaRPr lang="en-US" b="1" dirty="0">
              <a:solidFill>
                <a:schemeClr val="bg2"/>
              </a:solidFill>
              <a:latin typeface="Arabic Typesetting" panose="03020402040406030203" pitchFamily="66" charset="-78"/>
              <a:cs typeface="Arabic Typesetting" panose="03020402040406030203" pitchFamily="66" charset="-78"/>
            </a:endParaRPr>
          </a:p>
        </p:txBody>
      </p:sp>
      <p:sp>
        <p:nvSpPr>
          <p:cNvPr id="3" name="Subtitle 2"/>
          <p:cNvSpPr>
            <a:spLocks noGrp="1"/>
          </p:cNvSpPr>
          <p:nvPr>
            <p:ph type="subTitle" idx="1"/>
          </p:nvPr>
        </p:nvSpPr>
        <p:spPr>
          <a:xfrm>
            <a:off x="2062855" y="4773890"/>
            <a:ext cx="8791575" cy="1655762"/>
          </a:xfrm>
        </p:spPr>
        <p:txBody>
          <a:bodyPr>
            <a:normAutofit/>
          </a:bodyPr>
          <a:lstStyle/>
          <a:p>
            <a:r>
              <a:rPr lang="en-US" sz="4400" b="1" dirty="0">
                <a:solidFill>
                  <a:srgbClr val="C00000"/>
                </a:solidFill>
                <a:latin typeface="Bell MT" panose="02020503060305020303" pitchFamily="18" charset="0"/>
              </a:rPr>
              <a:t>oral </a:t>
            </a:r>
            <a:r>
              <a:rPr lang="en-US" sz="4400" b="1" dirty="0" smtClean="0">
                <a:solidFill>
                  <a:srgbClr val="C00000"/>
                </a:solidFill>
                <a:latin typeface="Bell MT" panose="02020503060305020303" pitchFamily="18" charset="0"/>
              </a:rPr>
              <a:t>contraceptive pills</a:t>
            </a:r>
            <a:endParaRPr lang="en-US" sz="4400" b="1" dirty="0">
              <a:solidFill>
                <a:srgbClr val="C00000"/>
              </a:solidFill>
              <a:latin typeface="Bell MT" panose="02020503060305020303" pitchFamily="18" charset="0"/>
            </a:endParaRPr>
          </a:p>
        </p:txBody>
      </p:sp>
    </p:spTree>
    <p:custDataLst>
      <p:tags r:id="rId1"/>
    </p:custDataLst>
    <p:extLst>
      <p:ext uri="{BB962C8B-B14F-4D97-AF65-F5344CB8AC3E}">
        <p14:creationId xmlns:p14="http://schemas.microsoft.com/office/powerpoint/2010/main" val="2149639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437" y="0"/>
            <a:ext cx="9905998" cy="1478570"/>
          </a:xfrm>
        </p:spPr>
        <p:txBody>
          <a:bodyPr/>
          <a:lstStyle/>
          <a:p>
            <a:r>
              <a:rPr lang="en-US" b="1" dirty="0">
                <a:solidFill>
                  <a:srgbClr val="FF0000"/>
                </a:solidFill>
              </a:rPr>
              <a:t>Cyclic use</a:t>
            </a:r>
          </a:p>
        </p:txBody>
      </p:sp>
      <p:sp>
        <p:nvSpPr>
          <p:cNvPr id="3" name="Content Placeholder 2"/>
          <p:cNvSpPr>
            <a:spLocks noGrp="1"/>
          </p:cNvSpPr>
          <p:nvPr>
            <p:ph idx="1"/>
          </p:nvPr>
        </p:nvSpPr>
        <p:spPr>
          <a:xfrm>
            <a:off x="1175437" y="1752930"/>
            <a:ext cx="9786647" cy="4710933"/>
          </a:xfrm>
        </p:spPr>
        <p:txBody>
          <a:bodyPr>
            <a:normAutofit/>
          </a:bodyPr>
          <a:lstStyle/>
          <a:p>
            <a:pPr>
              <a:lnSpc>
                <a:spcPct val="150000"/>
              </a:lnSpc>
            </a:pPr>
            <a:r>
              <a:rPr lang="en-US" b="1" dirty="0" smtClean="0"/>
              <a:t>A </a:t>
            </a:r>
            <a:r>
              <a:rPr lang="en-US" b="1" dirty="0"/>
              <a:t>four-day pill-free interval, on the other hand, </a:t>
            </a:r>
            <a:r>
              <a:rPr lang="en-US" b="1" dirty="0">
                <a:solidFill>
                  <a:schemeClr val="accent3">
                    <a:lumMod val="75000"/>
                  </a:schemeClr>
                </a:solidFill>
              </a:rPr>
              <a:t>endometrial atrophy </a:t>
            </a:r>
            <a:r>
              <a:rPr lang="en-US" b="1" dirty="0"/>
              <a:t>may become more </a:t>
            </a:r>
            <a:r>
              <a:rPr lang="en-US" b="1" dirty="0" smtClean="0"/>
              <a:t>likely. </a:t>
            </a:r>
            <a:r>
              <a:rPr lang="en-US" b="1" dirty="0"/>
              <a:t>Then again, the four-day hormone-free interval may be associated with increased </a:t>
            </a:r>
            <a:r>
              <a:rPr lang="en-US" b="1" dirty="0" smtClean="0"/>
              <a:t>efficacy. </a:t>
            </a:r>
          </a:p>
          <a:p>
            <a:pPr>
              <a:lnSpc>
                <a:spcPct val="150000"/>
              </a:lnSpc>
            </a:pPr>
            <a:r>
              <a:rPr lang="en-US" b="1" dirty="0" smtClean="0"/>
              <a:t>Furthermore</a:t>
            </a:r>
            <a:r>
              <a:rPr lang="en-US" b="1" dirty="0"/>
              <a:t>, shortening the hormone-free interval may reduce symptoms associated with hormone withdrawal (</a:t>
            </a:r>
            <a:r>
              <a:rPr lang="en-US" b="1" dirty="0" err="1">
                <a:solidFill>
                  <a:schemeClr val="accent3">
                    <a:lumMod val="75000"/>
                  </a:schemeClr>
                </a:solidFill>
              </a:rPr>
              <a:t>eg</a:t>
            </a:r>
            <a:r>
              <a:rPr lang="en-US" b="1" dirty="0">
                <a:solidFill>
                  <a:schemeClr val="accent3">
                    <a:lumMod val="75000"/>
                  </a:schemeClr>
                </a:solidFill>
              </a:rPr>
              <a:t>, mood symptoms, headache, pelvic pain</a:t>
            </a:r>
            <a:r>
              <a:rPr lang="en-US" b="1" dirty="0" smtClean="0">
                <a:solidFill>
                  <a:schemeClr val="accent3">
                    <a:lumMod val="75000"/>
                  </a:schemeClr>
                </a:solidFill>
              </a:rPr>
              <a:t>)</a:t>
            </a:r>
            <a:endParaRPr lang="en-US" b="1" dirty="0">
              <a:solidFill>
                <a:schemeClr val="accent3">
                  <a:lumMod val="75000"/>
                </a:schemeClr>
              </a:solidFill>
            </a:endParaRPr>
          </a:p>
        </p:txBody>
      </p:sp>
    </p:spTree>
    <p:custDataLst>
      <p:tags r:id="rId1"/>
    </p:custDataLst>
    <p:extLst>
      <p:ext uri="{BB962C8B-B14F-4D97-AF65-F5344CB8AC3E}">
        <p14:creationId xmlns:p14="http://schemas.microsoft.com/office/powerpoint/2010/main" val="4217740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931758"/>
          </a:xfrm>
        </p:spPr>
        <p:txBody>
          <a:bodyPr/>
          <a:lstStyle/>
          <a:p>
            <a:r>
              <a:rPr lang="en-US" b="1" dirty="0">
                <a:solidFill>
                  <a:srgbClr val="FF0000"/>
                </a:solidFill>
              </a:rPr>
              <a:t>Continuous use</a:t>
            </a:r>
          </a:p>
        </p:txBody>
      </p:sp>
      <p:sp>
        <p:nvSpPr>
          <p:cNvPr id="3" name="Content Placeholder 2"/>
          <p:cNvSpPr>
            <a:spLocks noGrp="1"/>
          </p:cNvSpPr>
          <p:nvPr>
            <p:ph idx="1"/>
          </p:nvPr>
        </p:nvSpPr>
        <p:spPr>
          <a:xfrm>
            <a:off x="1314833" y="1471722"/>
            <a:ext cx="9905999" cy="3541714"/>
          </a:xfrm>
        </p:spPr>
        <p:txBody>
          <a:bodyPr>
            <a:noAutofit/>
          </a:bodyPr>
          <a:lstStyle/>
          <a:p>
            <a:pPr>
              <a:lnSpc>
                <a:spcPct val="150000"/>
              </a:lnSpc>
            </a:pPr>
            <a:r>
              <a:rPr lang="en-US" dirty="0" smtClean="0"/>
              <a:t>Endometriosis</a:t>
            </a:r>
            <a:endParaRPr lang="en-US" dirty="0"/>
          </a:p>
          <a:p>
            <a:pPr>
              <a:lnSpc>
                <a:spcPct val="150000"/>
              </a:lnSpc>
            </a:pPr>
            <a:r>
              <a:rPr lang="en-US" dirty="0"/>
              <a:t>Premenstrual dysphoric disorder (PMDD) </a:t>
            </a:r>
            <a:endParaRPr lang="en-US" dirty="0" smtClean="0"/>
          </a:p>
          <a:p>
            <a:pPr>
              <a:lnSpc>
                <a:spcPct val="150000"/>
              </a:lnSpc>
            </a:pPr>
            <a:r>
              <a:rPr lang="en-US" dirty="0" err="1" smtClean="0"/>
              <a:t>Hyperandrogenism</a:t>
            </a:r>
            <a:r>
              <a:rPr lang="en-US" dirty="0" smtClean="0"/>
              <a:t> </a:t>
            </a:r>
          </a:p>
          <a:p>
            <a:pPr>
              <a:lnSpc>
                <a:spcPct val="150000"/>
              </a:lnSpc>
            </a:pPr>
            <a:r>
              <a:rPr lang="en-US" dirty="0" smtClean="0"/>
              <a:t>Lifestyle </a:t>
            </a:r>
            <a:r>
              <a:rPr lang="en-US" dirty="0"/>
              <a:t>needs </a:t>
            </a:r>
            <a:endParaRPr lang="en-US" dirty="0" smtClean="0"/>
          </a:p>
          <a:p>
            <a:pPr>
              <a:lnSpc>
                <a:spcPct val="150000"/>
              </a:lnSpc>
            </a:pPr>
            <a:r>
              <a:rPr lang="en-US" dirty="0" smtClean="0"/>
              <a:t>Management </a:t>
            </a:r>
            <a:r>
              <a:rPr lang="en-US" dirty="0"/>
              <a:t>of menopausal symptoms in </a:t>
            </a:r>
            <a:r>
              <a:rPr lang="en-US" dirty="0" err="1"/>
              <a:t>perimenopausal</a:t>
            </a:r>
            <a:r>
              <a:rPr lang="en-US" dirty="0"/>
              <a:t> women – Hot flashes recur if COCs are given in a cyclic regimen but will remain suppressed with a continuous regimen. </a:t>
            </a:r>
          </a:p>
          <a:p>
            <a:pPr>
              <a:lnSpc>
                <a:spcPct val="150000"/>
              </a:lnSpc>
            </a:pPr>
            <a:r>
              <a:rPr lang="en-US" dirty="0" smtClean="0"/>
              <a:t>Dysmenorrhea</a:t>
            </a:r>
            <a:endParaRPr lang="en-US" dirty="0"/>
          </a:p>
        </p:txBody>
      </p:sp>
    </p:spTree>
    <p:custDataLst>
      <p:tags r:id="rId1"/>
    </p:custDataLst>
    <p:extLst>
      <p:ext uri="{BB962C8B-B14F-4D97-AF65-F5344CB8AC3E}">
        <p14:creationId xmlns:p14="http://schemas.microsoft.com/office/powerpoint/2010/main" val="3281613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391064"/>
            <a:ext cx="9905998" cy="983411"/>
          </a:xfrm>
        </p:spPr>
        <p:txBody>
          <a:bodyPr>
            <a:normAutofit fontScale="90000"/>
          </a:bodyPr>
          <a:lstStyle/>
          <a:p>
            <a:r>
              <a:rPr lang="en-US" b="1" dirty="0">
                <a:solidFill>
                  <a:srgbClr val="FF0000"/>
                </a:solidFill>
              </a:rPr>
              <a:t>DRUG INTERACTIONS</a:t>
            </a:r>
            <a:br>
              <a:rPr lang="en-US" b="1" dirty="0">
                <a:solidFill>
                  <a:srgbClr val="FF0000"/>
                </a:solidFill>
              </a:rPr>
            </a:br>
            <a:endParaRPr lang="en-US" b="1" dirty="0">
              <a:solidFill>
                <a:srgbClr val="FF0000"/>
              </a:solidFill>
            </a:endParaRPr>
          </a:p>
        </p:txBody>
      </p:sp>
      <p:sp>
        <p:nvSpPr>
          <p:cNvPr id="3" name="Content Placeholder 2"/>
          <p:cNvSpPr>
            <a:spLocks noGrp="1"/>
          </p:cNvSpPr>
          <p:nvPr>
            <p:ph idx="1"/>
          </p:nvPr>
        </p:nvSpPr>
        <p:spPr>
          <a:xfrm>
            <a:off x="851140" y="994913"/>
            <a:ext cx="10829026" cy="5762445"/>
          </a:xfrm>
        </p:spPr>
        <p:txBody>
          <a:bodyPr>
            <a:normAutofit fontScale="77500" lnSpcReduction="20000"/>
          </a:bodyPr>
          <a:lstStyle/>
          <a:p>
            <a:pPr>
              <a:lnSpc>
                <a:spcPct val="150000"/>
              </a:lnSpc>
            </a:pPr>
            <a:r>
              <a:rPr lang="en-US" b="1" dirty="0" smtClean="0">
                <a:solidFill>
                  <a:srgbClr val="7030A0"/>
                </a:solidFill>
              </a:rPr>
              <a:t>Anticonvulsants</a:t>
            </a:r>
            <a:r>
              <a:rPr lang="fa-IR" b="1" dirty="0" smtClean="0">
                <a:solidFill>
                  <a:srgbClr val="7030A0"/>
                </a:solidFill>
              </a:rPr>
              <a:t>:</a:t>
            </a:r>
            <a:r>
              <a:rPr lang="en-US" b="1" dirty="0" smtClean="0"/>
              <a:t> </a:t>
            </a:r>
            <a:r>
              <a:rPr lang="en-US" b="1" dirty="0"/>
              <a:t>women taking anticonvulsants including </a:t>
            </a:r>
            <a:r>
              <a:rPr lang="en-US" b="1" dirty="0">
                <a:solidFill>
                  <a:srgbClr val="7030A0"/>
                </a:solidFill>
              </a:rPr>
              <a:t>phenytoin, carbamazepine, barbiturates, </a:t>
            </a:r>
            <a:r>
              <a:rPr lang="en-US" b="1" dirty="0" err="1">
                <a:solidFill>
                  <a:srgbClr val="7030A0"/>
                </a:solidFill>
              </a:rPr>
              <a:t>primidone</a:t>
            </a:r>
            <a:r>
              <a:rPr lang="en-US" b="1" dirty="0">
                <a:solidFill>
                  <a:srgbClr val="7030A0"/>
                </a:solidFill>
              </a:rPr>
              <a:t>, </a:t>
            </a:r>
            <a:r>
              <a:rPr lang="en-US" b="1" dirty="0" err="1">
                <a:solidFill>
                  <a:srgbClr val="7030A0"/>
                </a:solidFill>
              </a:rPr>
              <a:t>topiramate</a:t>
            </a:r>
            <a:r>
              <a:rPr lang="en-US" b="1" dirty="0">
                <a:solidFill>
                  <a:srgbClr val="7030A0"/>
                </a:solidFill>
              </a:rPr>
              <a:t>, </a:t>
            </a:r>
            <a:r>
              <a:rPr lang="en-US" b="1" dirty="0" err="1">
                <a:solidFill>
                  <a:srgbClr val="7030A0"/>
                </a:solidFill>
              </a:rPr>
              <a:t>felbamate</a:t>
            </a:r>
            <a:r>
              <a:rPr lang="en-US" b="1" dirty="0">
                <a:solidFill>
                  <a:srgbClr val="7030A0"/>
                </a:solidFill>
              </a:rPr>
              <a:t>, or oxcarbazepine</a:t>
            </a:r>
            <a:r>
              <a:rPr lang="en-US" b="1" dirty="0"/>
              <a:t> should generally </a:t>
            </a:r>
            <a:r>
              <a:rPr lang="en-US" b="1" dirty="0">
                <a:solidFill>
                  <a:srgbClr val="FF0000"/>
                </a:solidFill>
              </a:rPr>
              <a:t>not use COCs </a:t>
            </a:r>
            <a:r>
              <a:rPr lang="en-US" b="1" dirty="0"/>
              <a:t>because the anticonvulsant may </a:t>
            </a:r>
            <a:r>
              <a:rPr lang="en-US" b="1" dirty="0">
                <a:solidFill>
                  <a:srgbClr val="7030A0"/>
                </a:solidFill>
              </a:rPr>
              <a:t>reduce the efficacy of the hormonal </a:t>
            </a:r>
            <a:r>
              <a:rPr lang="en-US" b="1" dirty="0" smtClean="0">
                <a:solidFill>
                  <a:srgbClr val="7030A0"/>
                </a:solidFill>
              </a:rPr>
              <a:t>contraceptive</a:t>
            </a:r>
            <a:r>
              <a:rPr lang="fa-IR" b="1" dirty="0" smtClean="0">
                <a:solidFill>
                  <a:srgbClr val="7030A0"/>
                </a:solidFill>
              </a:rPr>
              <a:t>.</a:t>
            </a:r>
            <a:r>
              <a:rPr lang="en-US" b="1" dirty="0" smtClean="0"/>
              <a:t> </a:t>
            </a:r>
            <a:endParaRPr lang="fa-IR" b="1" dirty="0" smtClean="0"/>
          </a:p>
          <a:p>
            <a:pPr>
              <a:lnSpc>
                <a:spcPct val="150000"/>
              </a:lnSpc>
            </a:pPr>
            <a:r>
              <a:rPr lang="en-US" b="1" dirty="0" smtClean="0"/>
              <a:t> </a:t>
            </a:r>
            <a:r>
              <a:rPr lang="en-US" b="1" dirty="0"/>
              <a:t>When a COC is chosen, a formulation containing a </a:t>
            </a:r>
            <a:r>
              <a:rPr lang="en-US" b="1" dirty="0">
                <a:solidFill>
                  <a:srgbClr val="7030A0"/>
                </a:solidFill>
              </a:rPr>
              <a:t>minimum of 30 mcg </a:t>
            </a:r>
            <a:r>
              <a:rPr lang="en-US" b="1" dirty="0"/>
              <a:t>of </a:t>
            </a:r>
            <a:r>
              <a:rPr lang="en-US" b="1" dirty="0" err="1"/>
              <a:t>ethinyl</a:t>
            </a:r>
            <a:r>
              <a:rPr lang="en-US" b="1" dirty="0"/>
              <a:t> estradiol should be used, and consideration should be given to using </a:t>
            </a:r>
            <a:r>
              <a:rPr lang="en-US" b="1" dirty="0" err="1"/>
              <a:t>progestins</a:t>
            </a:r>
            <a:r>
              <a:rPr lang="en-US" b="1" dirty="0"/>
              <a:t> with a </a:t>
            </a:r>
            <a:r>
              <a:rPr lang="en-US" b="1" dirty="0">
                <a:solidFill>
                  <a:srgbClr val="7030A0"/>
                </a:solidFill>
              </a:rPr>
              <a:t>longer half-life </a:t>
            </a:r>
            <a:r>
              <a:rPr lang="en-US" b="1" dirty="0"/>
              <a:t>(</a:t>
            </a:r>
            <a:r>
              <a:rPr lang="en-US" b="1" dirty="0" err="1"/>
              <a:t>drospirenone</a:t>
            </a:r>
            <a:r>
              <a:rPr lang="en-US" b="1" dirty="0"/>
              <a:t>, </a:t>
            </a:r>
            <a:r>
              <a:rPr lang="en-US" b="1" dirty="0" err="1"/>
              <a:t>desogestrel</a:t>
            </a:r>
            <a:r>
              <a:rPr lang="en-US" b="1" dirty="0"/>
              <a:t>, </a:t>
            </a:r>
            <a:r>
              <a:rPr lang="en-US" b="1" dirty="0" err="1"/>
              <a:t>levonorgestrel</a:t>
            </a:r>
            <a:r>
              <a:rPr lang="en-US" b="1" dirty="0"/>
              <a:t>) and a continuous regimen or a preparation with a </a:t>
            </a:r>
            <a:r>
              <a:rPr lang="en-US" b="1" dirty="0">
                <a:solidFill>
                  <a:srgbClr val="FFFF00"/>
                </a:solidFill>
              </a:rPr>
              <a:t>four-day hormone-free interval</a:t>
            </a:r>
            <a:r>
              <a:rPr lang="en-US" b="1" dirty="0"/>
              <a:t>. </a:t>
            </a:r>
            <a:endParaRPr lang="fa-IR" b="1" dirty="0" smtClean="0"/>
          </a:p>
          <a:p>
            <a:pPr>
              <a:lnSpc>
                <a:spcPct val="150000"/>
              </a:lnSpc>
            </a:pPr>
            <a:r>
              <a:rPr lang="en-US" b="1" dirty="0"/>
              <a:t>Anticonvulsants that </a:t>
            </a:r>
            <a:r>
              <a:rPr lang="en-US" b="1" dirty="0">
                <a:solidFill>
                  <a:schemeClr val="accent4">
                    <a:lumMod val="75000"/>
                  </a:schemeClr>
                </a:solidFill>
              </a:rPr>
              <a:t>do not appear to reduce contraceptive efficacy </a:t>
            </a:r>
            <a:r>
              <a:rPr lang="en-US" b="1" dirty="0"/>
              <a:t>include </a:t>
            </a:r>
            <a:r>
              <a:rPr lang="en-US" b="1" dirty="0">
                <a:solidFill>
                  <a:schemeClr val="bg1"/>
                </a:solidFill>
              </a:rPr>
              <a:t>gabapentin, </a:t>
            </a:r>
            <a:r>
              <a:rPr lang="en-US" b="1" dirty="0" err="1">
                <a:solidFill>
                  <a:schemeClr val="bg1"/>
                </a:solidFill>
              </a:rPr>
              <a:t>levetiracetam</a:t>
            </a:r>
            <a:r>
              <a:rPr lang="en-US" b="1" dirty="0">
                <a:solidFill>
                  <a:schemeClr val="bg1"/>
                </a:solidFill>
              </a:rPr>
              <a:t>, valproate, </a:t>
            </a:r>
            <a:r>
              <a:rPr lang="en-US" b="1" dirty="0" err="1">
                <a:solidFill>
                  <a:schemeClr val="bg1"/>
                </a:solidFill>
              </a:rPr>
              <a:t>zonisamide</a:t>
            </a:r>
            <a:r>
              <a:rPr lang="en-US" b="1" dirty="0">
                <a:solidFill>
                  <a:schemeClr val="bg1"/>
                </a:solidFill>
              </a:rPr>
              <a:t>, and </a:t>
            </a:r>
            <a:r>
              <a:rPr lang="en-US" b="1" dirty="0" err="1" smtClean="0">
                <a:solidFill>
                  <a:schemeClr val="bg1"/>
                </a:solidFill>
              </a:rPr>
              <a:t>tiagabine</a:t>
            </a:r>
            <a:r>
              <a:rPr lang="en-US" b="1" dirty="0" smtClean="0"/>
              <a:t>.</a:t>
            </a:r>
            <a:endParaRPr lang="fa-IR" b="1" dirty="0" smtClean="0"/>
          </a:p>
          <a:p>
            <a:pPr>
              <a:lnSpc>
                <a:spcPct val="150000"/>
              </a:lnSpc>
            </a:pPr>
            <a:r>
              <a:rPr lang="en-US" b="1" dirty="0" smtClean="0"/>
              <a:t> </a:t>
            </a:r>
            <a:r>
              <a:rPr lang="en-US" b="1" dirty="0"/>
              <a:t>By contrast, COCs </a:t>
            </a:r>
            <a:r>
              <a:rPr lang="en-US" b="1" dirty="0">
                <a:solidFill>
                  <a:schemeClr val="accent4">
                    <a:lumMod val="75000"/>
                  </a:schemeClr>
                </a:solidFill>
              </a:rPr>
              <a:t>increase lamotrigine clearance </a:t>
            </a:r>
            <a:r>
              <a:rPr lang="en-US" b="1" dirty="0" smtClean="0"/>
              <a:t>, </a:t>
            </a:r>
            <a:r>
              <a:rPr lang="en-US" b="1" dirty="0"/>
              <a:t>resulting in a decrease in plasma lamotrigine concentrations by 45 to 60 percent. This interaction raises concerns about adequate seizure control if a COC and lamotrigine are used in combination, and the lamotrigine </a:t>
            </a:r>
            <a:r>
              <a:rPr lang="en-US" b="1" dirty="0">
                <a:solidFill>
                  <a:schemeClr val="accent4">
                    <a:lumMod val="75000"/>
                  </a:schemeClr>
                </a:solidFill>
              </a:rPr>
              <a:t>dose may need to be </a:t>
            </a:r>
            <a:r>
              <a:rPr lang="en-US" b="1" dirty="0" smtClean="0">
                <a:solidFill>
                  <a:schemeClr val="accent4">
                    <a:lumMod val="75000"/>
                  </a:schemeClr>
                </a:solidFill>
              </a:rPr>
              <a:t>adjusted</a:t>
            </a:r>
            <a:r>
              <a:rPr lang="en-US" b="1" dirty="0" smtClean="0"/>
              <a:t>. </a:t>
            </a:r>
            <a:r>
              <a:rPr lang="en-US" b="1" dirty="0"/>
              <a:t>To avoid fluctuating levels of lamotrigine, we recommend </a:t>
            </a:r>
            <a:r>
              <a:rPr lang="en-US" b="1" dirty="0">
                <a:solidFill>
                  <a:srgbClr val="FFFF00"/>
                </a:solidFill>
              </a:rPr>
              <a:t>using continuous dosing </a:t>
            </a:r>
            <a:r>
              <a:rPr lang="en-US" b="1" dirty="0"/>
              <a:t>of the COC rather than cyclic. </a:t>
            </a:r>
          </a:p>
        </p:txBody>
      </p:sp>
    </p:spTree>
    <p:custDataLst>
      <p:tags r:id="rId1"/>
    </p:custDataLst>
    <p:extLst>
      <p:ext uri="{BB962C8B-B14F-4D97-AF65-F5344CB8AC3E}">
        <p14:creationId xmlns:p14="http://schemas.microsoft.com/office/powerpoint/2010/main" val="383154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88211" y="583481"/>
            <a:ext cx="10074275" cy="6013450"/>
          </a:xfrm>
        </p:spPr>
        <p:txBody>
          <a:bodyPr>
            <a:noAutofit/>
          </a:bodyPr>
          <a:lstStyle/>
          <a:p>
            <a:pPr>
              <a:lnSpc>
                <a:spcPct val="150000"/>
              </a:lnSpc>
            </a:pPr>
            <a:r>
              <a:rPr lang="en-US" sz="2000" b="1" dirty="0">
                <a:solidFill>
                  <a:srgbClr val="C00000"/>
                </a:solidFill>
              </a:rPr>
              <a:t>Antibiotics</a:t>
            </a:r>
            <a:r>
              <a:rPr lang="en-US" sz="2000" b="1" dirty="0"/>
              <a:t> – </a:t>
            </a:r>
            <a:r>
              <a:rPr lang="en-US" sz="2000" b="1" dirty="0">
                <a:solidFill>
                  <a:schemeClr val="accent4">
                    <a:lumMod val="50000"/>
                  </a:schemeClr>
                </a:solidFill>
              </a:rPr>
              <a:t>Rifampin</a:t>
            </a:r>
            <a:r>
              <a:rPr lang="en-US" sz="2000" b="1" dirty="0"/>
              <a:t> is the </a:t>
            </a:r>
            <a:r>
              <a:rPr lang="en-US" sz="2000" b="1" dirty="0">
                <a:solidFill>
                  <a:schemeClr val="accent4">
                    <a:lumMod val="50000"/>
                  </a:schemeClr>
                </a:solidFill>
              </a:rPr>
              <a:t>only </a:t>
            </a:r>
            <a:r>
              <a:rPr lang="en-US" sz="2000" b="1" dirty="0"/>
              <a:t>antibiotic proven to decrease serum </a:t>
            </a:r>
            <a:r>
              <a:rPr lang="en-US" sz="2000" b="1" dirty="0" err="1">
                <a:solidFill>
                  <a:schemeClr val="accent4">
                    <a:lumMod val="50000"/>
                  </a:schemeClr>
                </a:solidFill>
              </a:rPr>
              <a:t>ethinyl</a:t>
            </a:r>
            <a:r>
              <a:rPr lang="en-US" sz="2000" b="1" dirty="0">
                <a:solidFill>
                  <a:schemeClr val="accent4">
                    <a:lumMod val="50000"/>
                  </a:schemeClr>
                </a:solidFill>
              </a:rPr>
              <a:t> estradiol </a:t>
            </a:r>
            <a:r>
              <a:rPr lang="en-US" sz="2000" b="1" dirty="0"/>
              <a:t>and </a:t>
            </a:r>
            <a:r>
              <a:rPr lang="en-US" sz="2000" b="1" dirty="0">
                <a:solidFill>
                  <a:schemeClr val="accent4">
                    <a:lumMod val="50000"/>
                  </a:schemeClr>
                </a:solidFill>
              </a:rPr>
              <a:t>progestin levels </a:t>
            </a:r>
            <a:r>
              <a:rPr lang="en-US" sz="2000" b="1" dirty="0"/>
              <a:t>in women taking </a:t>
            </a:r>
            <a:r>
              <a:rPr lang="en-US" sz="2000" b="1" dirty="0" smtClean="0"/>
              <a:t>COCs</a:t>
            </a:r>
            <a:r>
              <a:rPr lang="fa-IR" sz="2000" b="1" dirty="0" smtClean="0"/>
              <a:t>و</a:t>
            </a:r>
            <a:r>
              <a:rPr lang="en-US" sz="2000" b="1" dirty="0" smtClean="0"/>
              <a:t> similar </a:t>
            </a:r>
            <a:r>
              <a:rPr lang="en-US" sz="2000" b="1" dirty="0"/>
              <a:t>to </a:t>
            </a:r>
            <a:r>
              <a:rPr lang="en-US" sz="2000" b="1" dirty="0">
                <a:solidFill>
                  <a:schemeClr val="accent4">
                    <a:lumMod val="50000"/>
                  </a:schemeClr>
                </a:solidFill>
              </a:rPr>
              <a:t>liver enzyme-inducing anticonvulsant</a:t>
            </a:r>
            <a:r>
              <a:rPr lang="en-US" sz="2000" b="1" dirty="0"/>
              <a:t>s, other methods of contraception are </a:t>
            </a:r>
            <a:r>
              <a:rPr lang="en-US" sz="2000" b="1" dirty="0" smtClean="0"/>
              <a:t>recommended.</a:t>
            </a:r>
            <a:endParaRPr lang="en-US" sz="2000" b="1" dirty="0"/>
          </a:p>
          <a:p>
            <a:pPr>
              <a:lnSpc>
                <a:spcPct val="150000"/>
              </a:lnSpc>
            </a:pPr>
            <a:r>
              <a:rPr lang="en-US" sz="2000" b="1" dirty="0"/>
              <a:t>In spite of anecdotal reports of COC failure, other antibiotics have </a:t>
            </a:r>
            <a:r>
              <a:rPr lang="en-US" sz="2000" b="1" dirty="0">
                <a:solidFill>
                  <a:schemeClr val="accent4">
                    <a:lumMod val="50000"/>
                  </a:schemeClr>
                </a:solidFill>
              </a:rPr>
              <a:t>not been proven </a:t>
            </a:r>
            <a:r>
              <a:rPr lang="en-US" sz="2000" b="1" dirty="0"/>
              <a:t>to affect the pharmacokinetics of </a:t>
            </a:r>
            <a:r>
              <a:rPr lang="en-US" sz="2000" b="1" dirty="0" err="1"/>
              <a:t>ethinyl</a:t>
            </a:r>
            <a:r>
              <a:rPr lang="en-US" sz="2000" b="1" dirty="0"/>
              <a:t> </a:t>
            </a:r>
            <a:r>
              <a:rPr lang="en-US" sz="2000" b="1" dirty="0" smtClean="0"/>
              <a:t>estradiol</a:t>
            </a:r>
            <a:r>
              <a:rPr lang="fa-IR" sz="2000" b="1" dirty="0" smtClean="0"/>
              <a:t>.</a:t>
            </a:r>
          </a:p>
          <a:p>
            <a:pPr>
              <a:lnSpc>
                <a:spcPct val="150000"/>
              </a:lnSpc>
            </a:pPr>
            <a:r>
              <a:rPr lang="en-US" sz="2000" b="1" dirty="0" smtClean="0"/>
              <a:t> </a:t>
            </a:r>
            <a:r>
              <a:rPr lang="en-US" sz="2000" b="1" dirty="0"/>
              <a:t>For women taking antibiotics other than rifampin with COCs, </a:t>
            </a:r>
            <a:r>
              <a:rPr lang="en-US" sz="2000" b="1" dirty="0">
                <a:solidFill>
                  <a:schemeClr val="accent4">
                    <a:lumMod val="50000"/>
                  </a:schemeClr>
                </a:solidFill>
              </a:rPr>
              <a:t>backup contraception is not required</a:t>
            </a:r>
            <a:r>
              <a:rPr lang="en-US" sz="2000" b="1" dirty="0"/>
              <a:t>. </a:t>
            </a:r>
            <a:endParaRPr lang="fa-IR" sz="2000" b="1" dirty="0" smtClean="0"/>
          </a:p>
          <a:p>
            <a:pPr>
              <a:lnSpc>
                <a:spcPct val="150000"/>
              </a:lnSpc>
            </a:pPr>
            <a:r>
              <a:rPr lang="en-US" sz="2000" b="1" dirty="0" err="1" smtClean="0">
                <a:solidFill>
                  <a:srgbClr val="C00000"/>
                </a:solidFill>
              </a:rPr>
              <a:t>Griseofulvin</a:t>
            </a:r>
            <a:r>
              <a:rPr lang="en-US" sz="2000" b="1" dirty="0"/>
              <a:t>, an antifungal agent, has been associated with </a:t>
            </a:r>
            <a:r>
              <a:rPr lang="en-US" sz="2000" b="1" dirty="0">
                <a:solidFill>
                  <a:schemeClr val="accent4">
                    <a:lumMod val="50000"/>
                  </a:schemeClr>
                </a:solidFill>
              </a:rPr>
              <a:t>contraceptive failure </a:t>
            </a:r>
            <a:r>
              <a:rPr lang="en-US" sz="2000" b="1" dirty="0"/>
              <a:t>in several case </a:t>
            </a:r>
            <a:r>
              <a:rPr lang="en-US" sz="2000" b="1" dirty="0" smtClean="0"/>
              <a:t>reports. </a:t>
            </a:r>
            <a:r>
              <a:rPr lang="en-US" sz="2000" b="1" dirty="0"/>
              <a:t>However, data are limited, and the World Health Organization concludes that hormonal contraception is reasonable for women on </a:t>
            </a:r>
            <a:r>
              <a:rPr lang="en-US" sz="2000" b="1" dirty="0" err="1" smtClean="0"/>
              <a:t>griseofulvin</a:t>
            </a:r>
            <a:r>
              <a:rPr lang="en-US" sz="2000" b="1" dirty="0" smtClean="0"/>
              <a:t>.</a:t>
            </a:r>
            <a:endParaRPr lang="en-US" sz="2000" b="1" dirty="0"/>
          </a:p>
          <a:p>
            <a:pPr>
              <a:lnSpc>
                <a:spcPct val="150000"/>
              </a:lnSpc>
            </a:pPr>
            <a:r>
              <a:rPr lang="en-US" sz="2000" b="1" dirty="0" err="1">
                <a:solidFill>
                  <a:srgbClr val="C00000"/>
                </a:solidFill>
              </a:rPr>
              <a:t>Antiretrovirals</a:t>
            </a:r>
            <a:r>
              <a:rPr lang="en-US" sz="2000" b="1" dirty="0"/>
              <a:t> – Drug interactions between COCs and many of the drugs used to treat HIV infection are discussed elsewhere</a:t>
            </a:r>
            <a:r>
              <a:rPr lang="en-US" sz="2000" b="1" dirty="0" smtClean="0"/>
              <a:t>.</a:t>
            </a:r>
            <a:endParaRPr lang="en-US" sz="2000" b="1" dirty="0"/>
          </a:p>
        </p:txBody>
      </p:sp>
    </p:spTree>
    <p:custDataLst>
      <p:tags r:id="rId1"/>
    </p:custDataLst>
    <p:extLst>
      <p:ext uri="{BB962C8B-B14F-4D97-AF65-F5344CB8AC3E}">
        <p14:creationId xmlns:p14="http://schemas.microsoft.com/office/powerpoint/2010/main" val="3967449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09353" y="206826"/>
            <a:ext cx="10294139" cy="6465354"/>
          </a:xfrm>
        </p:spPr>
      </p:pic>
    </p:spTree>
    <p:custDataLst>
      <p:tags r:id="rId1"/>
    </p:custDataLst>
    <p:extLst>
      <p:ext uri="{BB962C8B-B14F-4D97-AF65-F5344CB8AC3E}">
        <p14:creationId xmlns:p14="http://schemas.microsoft.com/office/powerpoint/2010/main" val="1923272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75855" y="162022"/>
            <a:ext cx="10041774" cy="6695978"/>
          </a:xfrm>
        </p:spPr>
      </p:pic>
    </p:spTree>
    <p:custDataLst>
      <p:tags r:id="rId1"/>
    </p:custDataLst>
    <p:extLst>
      <p:ext uri="{BB962C8B-B14F-4D97-AF65-F5344CB8AC3E}">
        <p14:creationId xmlns:p14="http://schemas.microsoft.com/office/powerpoint/2010/main" val="4227401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15142" y="258792"/>
            <a:ext cx="10823171" cy="6425097"/>
          </a:xfrm>
        </p:spPr>
      </p:pic>
    </p:spTree>
    <p:custDataLst>
      <p:tags r:id="rId1"/>
    </p:custDataLst>
    <p:extLst>
      <p:ext uri="{BB962C8B-B14F-4D97-AF65-F5344CB8AC3E}">
        <p14:creationId xmlns:p14="http://schemas.microsoft.com/office/powerpoint/2010/main" val="1197710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98269" y="284964"/>
            <a:ext cx="10906298" cy="6245568"/>
          </a:xfrm>
        </p:spPr>
      </p:pic>
    </p:spTree>
    <p:custDataLst>
      <p:tags r:id="rId1"/>
    </p:custDataLst>
    <p:extLst>
      <p:ext uri="{BB962C8B-B14F-4D97-AF65-F5344CB8AC3E}">
        <p14:creationId xmlns:p14="http://schemas.microsoft.com/office/powerpoint/2010/main" val="453957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98517" y="301588"/>
            <a:ext cx="10512306" cy="6361169"/>
          </a:xfrm>
        </p:spPr>
      </p:pic>
    </p:spTree>
    <p:custDataLst>
      <p:tags r:id="rId1"/>
    </p:custDataLst>
    <p:extLst>
      <p:ext uri="{BB962C8B-B14F-4D97-AF65-F5344CB8AC3E}">
        <p14:creationId xmlns:p14="http://schemas.microsoft.com/office/powerpoint/2010/main" val="124472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92233" y="245695"/>
            <a:ext cx="10086109" cy="6356388"/>
          </a:xfrm>
        </p:spPr>
      </p:pic>
    </p:spTree>
    <p:custDataLst>
      <p:tags r:id="rId1"/>
    </p:custDataLst>
    <p:extLst>
      <p:ext uri="{BB962C8B-B14F-4D97-AF65-F5344CB8AC3E}">
        <p14:creationId xmlns:p14="http://schemas.microsoft.com/office/powerpoint/2010/main" val="2640848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82571" y="618518"/>
            <a:ext cx="9564840" cy="1478570"/>
          </a:xfrm>
        </p:spPr>
        <p:txBody>
          <a:bodyPr/>
          <a:lstStyle/>
          <a:p>
            <a:r>
              <a:rPr lang="en-US" b="1" dirty="0">
                <a:solidFill>
                  <a:srgbClr val="C00000"/>
                </a:solidFill>
              </a:rPr>
              <a:t>Combined estrogen-progestin oral contraceptives (COCs</a:t>
            </a:r>
            <a:r>
              <a:rPr lang="en-US" b="1" dirty="0" smtClean="0">
                <a:solidFill>
                  <a:srgbClr val="C00000"/>
                </a:solidFill>
              </a:rPr>
              <a:t>)</a:t>
            </a:r>
            <a:endParaRPr lang="en-US" b="1" dirty="0">
              <a:solidFill>
                <a:srgbClr val="C00000"/>
              </a:solidFill>
            </a:endParaRPr>
          </a:p>
        </p:txBody>
      </p:sp>
      <p:sp>
        <p:nvSpPr>
          <p:cNvPr id="8" name="Content Placeholder 7"/>
          <p:cNvSpPr>
            <a:spLocks noGrp="1"/>
          </p:cNvSpPr>
          <p:nvPr>
            <p:ph idx="1"/>
          </p:nvPr>
        </p:nvSpPr>
        <p:spPr>
          <a:xfrm>
            <a:off x="1376040" y="2627791"/>
            <a:ext cx="8877670" cy="4572000"/>
          </a:xfrm>
        </p:spPr>
        <p:txBody>
          <a:bodyPr/>
          <a:lstStyle/>
          <a:p>
            <a:pPr marL="0" indent="0">
              <a:lnSpc>
                <a:spcPct val="150000"/>
              </a:lnSpc>
              <a:buNone/>
            </a:pPr>
            <a:r>
              <a:rPr lang="en-US" sz="2800" b="1" dirty="0" smtClean="0">
                <a:solidFill>
                  <a:schemeClr val="bg1"/>
                </a:solidFill>
              </a:rPr>
              <a:t>Low-dose </a:t>
            </a:r>
            <a:r>
              <a:rPr lang="en-US" sz="2800" b="1" dirty="0">
                <a:solidFill>
                  <a:schemeClr val="bg1"/>
                </a:solidFill>
              </a:rPr>
              <a:t>COCs (formulations containing &lt;50 mcg </a:t>
            </a:r>
            <a:r>
              <a:rPr lang="en-US" sz="2800" b="1" dirty="0" err="1">
                <a:solidFill>
                  <a:schemeClr val="bg1"/>
                </a:solidFill>
              </a:rPr>
              <a:t>ethinyl</a:t>
            </a:r>
            <a:r>
              <a:rPr lang="en-US" sz="2800" b="1" dirty="0">
                <a:solidFill>
                  <a:schemeClr val="bg1"/>
                </a:solidFill>
              </a:rPr>
              <a:t> estradiol) are a safe and reliable contraceptive </a:t>
            </a:r>
            <a:r>
              <a:rPr lang="en-US" sz="2800" b="1" dirty="0" smtClean="0">
                <a:solidFill>
                  <a:schemeClr val="bg1"/>
                </a:solidFill>
              </a:rPr>
              <a:t>option.</a:t>
            </a:r>
          </a:p>
          <a:p>
            <a:pPr marL="0" indent="0">
              <a:lnSpc>
                <a:spcPct val="150000"/>
              </a:lnSpc>
              <a:buNone/>
            </a:pPr>
            <a:r>
              <a:rPr lang="en-US" sz="2800" b="1" dirty="0" smtClean="0">
                <a:solidFill>
                  <a:schemeClr val="bg1"/>
                </a:solidFill>
              </a:rPr>
              <a:t>For healthy, nonsmoking women, COCs may be continued until the age of menopause.</a:t>
            </a:r>
            <a:endParaRPr lang="en-US" sz="2800" b="1" dirty="0">
              <a:solidFill>
                <a:schemeClr val="bg1"/>
              </a:solidFill>
            </a:endParaRPr>
          </a:p>
          <a:p>
            <a:pPr>
              <a:lnSpc>
                <a:spcPct val="150000"/>
              </a:lnSpc>
            </a:pPr>
            <a:endParaRPr lang="en-US" sz="2800" dirty="0"/>
          </a:p>
        </p:txBody>
      </p:sp>
    </p:spTree>
    <p:custDataLst>
      <p:tags r:id="rId1"/>
    </p:custDataLst>
    <p:extLst>
      <p:ext uri="{BB962C8B-B14F-4D97-AF65-F5344CB8AC3E}">
        <p14:creationId xmlns:p14="http://schemas.microsoft.com/office/powerpoint/2010/main" val="3155312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69253" y="524307"/>
            <a:ext cx="10675024" cy="5681932"/>
          </a:xfrm>
        </p:spPr>
      </p:pic>
    </p:spTree>
    <p:custDataLst>
      <p:tags r:id="rId1"/>
    </p:custDataLst>
    <p:extLst>
      <p:ext uri="{BB962C8B-B14F-4D97-AF65-F5344CB8AC3E}">
        <p14:creationId xmlns:p14="http://schemas.microsoft.com/office/powerpoint/2010/main" val="3873756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27718" y="281275"/>
            <a:ext cx="10510841" cy="6367587"/>
          </a:xfrm>
        </p:spPr>
      </p:pic>
    </p:spTree>
    <p:custDataLst>
      <p:tags r:id="rId1"/>
    </p:custDataLst>
    <p:extLst>
      <p:ext uri="{BB962C8B-B14F-4D97-AF65-F5344CB8AC3E}">
        <p14:creationId xmlns:p14="http://schemas.microsoft.com/office/powerpoint/2010/main" val="1555622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20435" y="557842"/>
            <a:ext cx="10368743" cy="5842959"/>
          </a:xfrm>
        </p:spPr>
      </p:pic>
    </p:spTree>
    <p:custDataLst>
      <p:tags r:id="rId1"/>
    </p:custDataLst>
    <p:extLst>
      <p:ext uri="{BB962C8B-B14F-4D97-AF65-F5344CB8AC3E}">
        <p14:creationId xmlns:p14="http://schemas.microsoft.com/office/powerpoint/2010/main" val="978824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93519" y="266007"/>
            <a:ext cx="10439745" cy="6380672"/>
          </a:xfrm>
        </p:spPr>
      </p:pic>
    </p:spTree>
    <p:custDataLst>
      <p:tags r:id="rId1"/>
    </p:custDataLst>
    <p:extLst>
      <p:ext uri="{BB962C8B-B14F-4D97-AF65-F5344CB8AC3E}">
        <p14:creationId xmlns:p14="http://schemas.microsoft.com/office/powerpoint/2010/main" val="54149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41412" y="287547"/>
            <a:ext cx="10233953" cy="6251276"/>
          </a:xfrm>
        </p:spPr>
      </p:pic>
    </p:spTree>
    <p:custDataLst>
      <p:tags r:id="rId1"/>
    </p:custDataLst>
    <p:extLst>
      <p:ext uri="{BB962C8B-B14F-4D97-AF65-F5344CB8AC3E}">
        <p14:creationId xmlns:p14="http://schemas.microsoft.com/office/powerpoint/2010/main" val="2446082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92727" y="338138"/>
            <a:ext cx="11499273" cy="6394450"/>
          </a:xfrm>
        </p:spPr>
        <p:txBody>
          <a:bodyPr>
            <a:normAutofit fontScale="92500" lnSpcReduction="20000"/>
          </a:bodyPr>
          <a:lstStyle/>
          <a:p>
            <a:pPr algn="just">
              <a:lnSpc>
                <a:spcPct val="150000"/>
              </a:lnSpc>
            </a:pPr>
            <a:r>
              <a:rPr lang="en-US" b="1" dirty="0" err="1">
                <a:solidFill>
                  <a:srgbClr val="002060"/>
                </a:solidFill>
              </a:rPr>
              <a:t>Megestrol</a:t>
            </a:r>
            <a:r>
              <a:rPr lang="en-US" b="1" dirty="0">
                <a:solidFill>
                  <a:srgbClr val="002060"/>
                </a:solidFill>
              </a:rPr>
              <a:t> acetate </a:t>
            </a:r>
            <a:r>
              <a:rPr lang="en-US" b="1" dirty="0">
                <a:solidFill>
                  <a:srgbClr val="FF0000"/>
                </a:solidFill>
              </a:rPr>
              <a:t>40 to 160 </a:t>
            </a:r>
            <a:r>
              <a:rPr lang="en-US" b="1" dirty="0">
                <a:solidFill>
                  <a:srgbClr val="002060"/>
                </a:solidFill>
              </a:rPr>
              <a:t>mg daily. This medication is considered a </a:t>
            </a:r>
            <a:r>
              <a:rPr lang="en-US" b="1" dirty="0"/>
              <a:t>"</a:t>
            </a:r>
            <a:r>
              <a:rPr lang="en-US" b="1" dirty="0">
                <a:solidFill>
                  <a:srgbClr val="FF0000"/>
                </a:solidFill>
              </a:rPr>
              <a:t>chemotherapeutic agent</a:t>
            </a:r>
            <a:r>
              <a:rPr lang="en-US" b="1" dirty="0"/>
              <a:t>," </a:t>
            </a:r>
            <a:r>
              <a:rPr lang="en-US" b="1" dirty="0">
                <a:solidFill>
                  <a:srgbClr val="002060"/>
                </a:solidFill>
              </a:rPr>
              <a:t>but it is best classified as a </a:t>
            </a:r>
            <a:r>
              <a:rPr lang="en-US" b="1" dirty="0">
                <a:solidFill>
                  <a:srgbClr val="FF0000"/>
                </a:solidFill>
              </a:rPr>
              <a:t>strong progestin</a:t>
            </a:r>
            <a:r>
              <a:rPr lang="en-US" b="1" dirty="0"/>
              <a:t>. </a:t>
            </a:r>
            <a:r>
              <a:rPr lang="en-US" b="1" dirty="0">
                <a:solidFill>
                  <a:srgbClr val="002060"/>
                </a:solidFill>
              </a:rPr>
              <a:t>Although there is practice variation based on shared decision-making with patients, </a:t>
            </a:r>
            <a:r>
              <a:rPr lang="en-US" b="1" dirty="0" err="1">
                <a:solidFill>
                  <a:srgbClr val="002060"/>
                </a:solidFill>
              </a:rPr>
              <a:t>megestrol</a:t>
            </a:r>
            <a:r>
              <a:rPr lang="en-US" b="1" dirty="0">
                <a:solidFill>
                  <a:srgbClr val="002060"/>
                </a:solidFill>
              </a:rPr>
              <a:t> is often our </a:t>
            </a:r>
            <a:r>
              <a:rPr lang="en-US" b="1" dirty="0">
                <a:solidFill>
                  <a:srgbClr val="FF0000"/>
                </a:solidFill>
              </a:rPr>
              <a:t>first choice </a:t>
            </a:r>
            <a:r>
              <a:rPr lang="en-US" b="1" dirty="0">
                <a:solidFill>
                  <a:srgbClr val="002060"/>
                </a:solidFill>
              </a:rPr>
              <a:t>of an oral progestin to treat</a:t>
            </a:r>
            <a:r>
              <a:rPr lang="en-US" b="1" dirty="0"/>
              <a:t> </a:t>
            </a:r>
            <a:r>
              <a:rPr lang="en-US" b="1" dirty="0">
                <a:solidFill>
                  <a:srgbClr val="FF0000"/>
                </a:solidFill>
              </a:rPr>
              <a:t>atypical EH</a:t>
            </a:r>
            <a:r>
              <a:rPr lang="en-US" b="1" dirty="0"/>
              <a:t> </a:t>
            </a:r>
            <a:r>
              <a:rPr lang="en-US" b="1" dirty="0">
                <a:solidFill>
                  <a:srgbClr val="002060"/>
                </a:solidFill>
              </a:rPr>
              <a:t>because it is a strong progestin.</a:t>
            </a:r>
          </a:p>
          <a:p>
            <a:pPr algn="just">
              <a:lnSpc>
                <a:spcPct val="150000"/>
              </a:lnSpc>
            </a:pPr>
            <a:r>
              <a:rPr lang="en-US" b="1" dirty="0">
                <a:solidFill>
                  <a:srgbClr val="002060"/>
                </a:solidFill>
              </a:rPr>
              <a:t>MPA </a:t>
            </a:r>
            <a:r>
              <a:rPr lang="en-US" b="1" dirty="0">
                <a:solidFill>
                  <a:srgbClr val="FF0000"/>
                </a:solidFill>
              </a:rPr>
              <a:t>10 to 20 mg daily</a:t>
            </a:r>
            <a:r>
              <a:rPr lang="en-US" b="1" dirty="0">
                <a:solidFill>
                  <a:srgbClr val="002060"/>
                </a:solidFill>
              </a:rPr>
              <a:t>. MPA was one of the first-line therapies </a:t>
            </a:r>
            <a:r>
              <a:rPr lang="en-US" b="1" dirty="0">
                <a:solidFill>
                  <a:srgbClr val="FF0000"/>
                </a:solidFill>
              </a:rPr>
              <a:t>for non-atypical EH </a:t>
            </a:r>
            <a:r>
              <a:rPr lang="en-US" b="1" dirty="0">
                <a:solidFill>
                  <a:srgbClr val="002060"/>
                </a:solidFill>
              </a:rPr>
              <a:t>before the LNg52/5 was studied for this indication. </a:t>
            </a:r>
          </a:p>
          <a:p>
            <a:pPr algn="just">
              <a:lnSpc>
                <a:spcPct val="150000"/>
              </a:lnSpc>
            </a:pPr>
            <a:r>
              <a:rPr lang="en-US" b="1" dirty="0" err="1">
                <a:solidFill>
                  <a:srgbClr val="002060"/>
                </a:solidFill>
              </a:rPr>
              <a:t>Norethindrone</a:t>
            </a:r>
            <a:r>
              <a:rPr lang="en-US" b="1" dirty="0">
                <a:solidFill>
                  <a:srgbClr val="002060"/>
                </a:solidFill>
              </a:rPr>
              <a:t> acetate (NETA; also known as </a:t>
            </a:r>
            <a:r>
              <a:rPr lang="en-US" b="1" dirty="0" err="1">
                <a:solidFill>
                  <a:srgbClr val="002060"/>
                </a:solidFill>
              </a:rPr>
              <a:t>norethisterone</a:t>
            </a:r>
            <a:r>
              <a:rPr lang="en-US" b="1" dirty="0">
                <a:solidFill>
                  <a:srgbClr val="002060"/>
                </a:solidFill>
              </a:rPr>
              <a:t> acetate) </a:t>
            </a:r>
            <a:r>
              <a:rPr lang="en-US" b="1" dirty="0">
                <a:solidFill>
                  <a:srgbClr val="FF0000"/>
                </a:solidFill>
              </a:rPr>
              <a:t>15 mg daily </a:t>
            </a:r>
            <a:r>
              <a:rPr lang="en-US" b="1" dirty="0">
                <a:solidFill>
                  <a:srgbClr val="002060"/>
                </a:solidFill>
              </a:rPr>
              <a:t>has not been well studied. Two studies with small numbers of women taking NETA suggest similar efficacy to MPA. </a:t>
            </a:r>
            <a:r>
              <a:rPr lang="en-US" b="1" dirty="0">
                <a:solidFill>
                  <a:schemeClr val="accent2"/>
                </a:solidFill>
              </a:rPr>
              <a:t>However, a randomized study of NETA (15 mg/day) compared with depot MPA (DMPA) showed that DMPA results in a higher rate of regression of non-atypical EH.</a:t>
            </a:r>
          </a:p>
          <a:p>
            <a:pPr algn="just">
              <a:lnSpc>
                <a:spcPct val="150000"/>
              </a:lnSpc>
            </a:pPr>
            <a:r>
              <a:rPr lang="en-US" b="1" dirty="0"/>
              <a:t>Micronized progesterone </a:t>
            </a:r>
            <a:r>
              <a:rPr lang="en-US" b="1" dirty="0">
                <a:solidFill>
                  <a:schemeClr val="accent2"/>
                </a:solidFill>
              </a:rPr>
              <a:t>200 to 300 mg daily </a:t>
            </a:r>
            <a:r>
              <a:rPr lang="en-US" b="1" dirty="0"/>
              <a:t>was beneficial in a single study of women with </a:t>
            </a:r>
            <a:r>
              <a:rPr lang="en-US" b="1" dirty="0">
                <a:solidFill>
                  <a:srgbClr val="C00000"/>
                </a:solidFill>
              </a:rPr>
              <a:t>EH without atypia</a:t>
            </a:r>
            <a:r>
              <a:rPr lang="en-US" b="1" dirty="0"/>
              <a:t>. However this is a relatively </a:t>
            </a:r>
            <a:r>
              <a:rPr lang="en-US" b="1" dirty="0">
                <a:solidFill>
                  <a:srgbClr val="C00000"/>
                </a:solidFill>
              </a:rPr>
              <a:t>weak progestin</a:t>
            </a:r>
            <a:r>
              <a:rPr lang="en-US" b="1" dirty="0"/>
              <a:t>, and we do not consider it for</a:t>
            </a:r>
            <a:r>
              <a:rPr lang="en-US" b="1" dirty="0">
                <a:solidFill>
                  <a:srgbClr val="FF0000"/>
                </a:solidFill>
              </a:rPr>
              <a:t> first-line </a:t>
            </a:r>
            <a:r>
              <a:rPr lang="en-US" b="1" dirty="0"/>
              <a:t>progestin treatment for EH. </a:t>
            </a:r>
            <a:endParaRPr lang="en-US" b="1" dirty="0"/>
          </a:p>
        </p:txBody>
      </p:sp>
    </p:spTree>
    <p:extLst>
      <p:ext uri="{BB962C8B-B14F-4D97-AF65-F5344CB8AC3E}">
        <p14:creationId xmlns:p14="http://schemas.microsoft.com/office/powerpoint/2010/main" val="35893058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87335" y="200600"/>
            <a:ext cx="9905998" cy="1007516"/>
          </a:xfrm>
        </p:spPr>
        <p:txBody>
          <a:bodyPr>
            <a:normAutofit/>
          </a:bodyPr>
          <a:lstStyle/>
          <a:p>
            <a:r>
              <a:rPr lang="en-US" sz="3200" b="1" dirty="0">
                <a:solidFill>
                  <a:srgbClr val="C00000"/>
                </a:solidFill>
              </a:rPr>
              <a:t>Depot-medroxyprogesterone</a:t>
            </a:r>
            <a:r>
              <a:rPr lang="en-US" sz="3200" dirty="0">
                <a:solidFill>
                  <a:srgbClr val="C00000"/>
                </a:solidFill>
              </a:rPr>
              <a:t> </a:t>
            </a:r>
            <a:r>
              <a:rPr lang="en-US" sz="3200" b="1" dirty="0">
                <a:solidFill>
                  <a:srgbClr val="C00000"/>
                </a:solidFill>
              </a:rPr>
              <a:t>acetate </a:t>
            </a:r>
            <a:r>
              <a:rPr lang="en-US" sz="1600" b="1" dirty="0">
                <a:solidFill>
                  <a:srgbClr val="C00000"/>
                </a:solidFill>
              </a:rPr>
              <a:t>(Depo-Provera) </a:t>
            </a:r>
            <a:endParaRPr lang="en-US" sz="3200" dirty="0"/>
          </a:p>
        </p:txBody>
      </p:sp>
      <p:sp>
        <p:nvSpPr>
          <p:cNvPr id="4" name="Content Placeholder 3"/>
          <p:cNvSpPr>
            <a:spLocks noGrp="1"/>
          </p:cNvSpPr>
          <p:nvPr>
            <p:ph idx="1"/>
          </p:nvPr>
        </p:nvSpPr>
        <p:spPr>
          <a:xfrm>
            <a:off x="903316" y="1324494"/>
            <a:ext cx="10474037" cy="5065221"/>
          </a:xfrm>
        </p:spPr>
        <p:txBody>
          <a:bodyPr>
            <a:normAutofit fontScale="92500"/>
          </a:bodyPr>
          <a:lstStyle/>
          <a:p>
            <a:pPr algn="just">
              <a:lnSpc>
                <a:spcPct val="150000"/>
              </a:lnSpc>
            </a:pPr>
            <a:r>
              <a:rPr lang="en-US" b="1" dirty="0">
                <a:solidFill>
                  <a:srgbClr val="002060"/>
                </a:solidFill>
              </a:rPr>
              <a:t>The mechanism of action is different from the other lower-dose, progestin-only methods because, </a:t>
            </a:r>
            <a:r>
              <a:rPr lang="en-US" b="1" dirty="0">
                <a:solidFill>
                  <a:srgbClr val="FFC000"/>
                </a:solidFill>
              </a:rPr>
              <a:t>in addition to thickening </a:t>
            </a:r>
            <a:r>
              <a:rPr lang="en-US" b="1" dirty="0">
                <a:solidFill>
                  <a:srgbClr val="002060"/>
                </a:solidFill>
              </a:rPr>
              <a:t>of the cervical mucus and </a:t>
            </a:r>
            <a:r>
              <a:rPr lang="en-US" b="1" dirty="0">
                <a:solidFill>
                  <a:srgbClr val="FFC000"/>
                </a:solidFill>
              </a:rPr>
              <a:t>alteration of the endometrium</a:t>
            </a:r>
            <a:r>
              <a:rPr lang="en-US" b="1" dirty="0">
                <a:solidFill>
                  <a:srgbClr val="002060"/>
                </a:solidFill>
              </a:rPr>
              <a:t>, the circulating level of the progestin is high enough to </a:t>
            </a:r>
            <a:r>
              <a:rPr lang="en-US" b="1" dirty="0">
                <a:solidFill>
                  <a:srgbClr val="FFC000"/>
                </a:solidFill>
              </a:rPr>
              <a:t>effectively block </a:t>
            </a:r>
            <a:r>
              <a:rPr lang="en-US" b="1" dirty="0">
                <a:solidFill>
                  <a:srgbClr val="002060"/>
                </a:solidFill>
              </a:rPr>
              <a:t>the LH surge, and, therefore, ovulation does not occur.</a:t>
            </a:r>
          </a:p>
          <a:p>
            <a:pPr algn="just">
              <a:lnSpc>
                <a:spcPct val="150000"/>
              </a:lnSpc>
            </a:pPr>
            <a:r>
              <a:rPr lang="en-US" b="1" dirty="0"/>
              <a:t>FSH is </a:t>
            </a:r>
            <a:r>
              <a:rPr lang="en-US" b="1" dirty="0">
                <a:solidFill>
                  <a:srgbClr val="FFC000"/>
                </a:solidFill>
              </a:rPr>
              <a:t>not suppressed</a:t>
            </a:r>
            <a:r>
              <a:rPr lang="en-US" b="1" dirty="0"/>
              <a:t> </a:t>
            </a:r>
            <a:r>
              <a:rPr lang="en-US" b="1" dirty="0">
                <a:solidFill>
                  <a:srgbClr val="002060"/>
                </a:solidFill>
              </a:rPr>
              <a:t>therefore, follicular growth is maintained sufficiently to produce </a:t>
            </a:r>
            <a:r>
              <a:rPr lang="en-US" b="1" dirty="0">
                <a:solidFill>
                  <a:srgbClr val="FFC000"/>
                </a:solidFill>
              </a:rPr>
              <a:t>estrogen levels </a:t>
            </a:r>
            <a:r>
              <a:rPr lang="en-US" b="1" dirty="0">
                <a:solidFill>
                  <a:srgbClr val="002060"/>
                </a:solidFill>
              </a:rPr>
              <a:t>comparable to those in the early </a:t>
            </a:r>
            <a:r>
              <a:rPr lang="en-US" b="1" dirty="0">
                <a:solidFill>
                  <a:srgbClr val="FFC000"/>
                </a:solidFill>
              </a:rPr>
              <a:t>follicular phase </a:t>
            </a:r>
            <a:r>
              <a:rPr lang="en-US" b="1" dirty="0">
                <a:solidFill>
                  <a:srgbClr val="002060"/>
                </a:solidFill>
              </a:rPr>
              <a:t>of a normal menstrual cycle.</a:t>
            </a:r>
          </a:p>
          <a:p>
            <a:pPr algn="just">
              <a:lnSpc>
                <a:spcPct val="150000"/>
              </a:lnSpc>
            </a:pPr>
            <a:r>
              <a:rPr lang="en-US" b="1" dirty="0"/>
              <a:t> Symptoms of estrogen deficiency, such as </a:t>
            </a:r>
            <a:r>
              <a:rPr lang="en-US" b="1" dirty="0">
                <a:solidFill>
                  <a:srgbClr val="FFC000"/>
                </a:solidFill>
              </a:rPr>
              <a:t>vaginal atrophy or a decrease in breast size,</a:t>
            </a:r>
            <a:r>
              <a:rPr lang="en-US" b="1" dirty="0"/>
              <a:t> do not occur. </a:t>
            </a:r>
          </a:p>
          <a:p>
            <a:endParaRPr lang="en-US" dirty="0"/>
          </a:p>
        </p:txBody>
      </p:sp>
    </p:spTree>
    <p:extLst>
      <p:ext uri="{BB962C8B-B14F-4D97-AF65-F5344CB8AC3E}">
        <p14:creationId xmlns:p14="http://schemas.microsoft.com/office/powerpoint/2010/main" val="35376801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solidFill>
                  <a:srgbClr val="C00000"/>
                </a:solidFill>
              </a:rPr>
              <a:t>Absolute Contraindications </a:t>
            </a:r>
            <a:r>
              <a:rPr lang="en-US" sz="2400" b="1" dirty="0" smtClean="0">
                <a:solidFill>
                  <a:srgbClr val="C00000"/>
                </a:solidFill>
              </a:rPr>
              <a:t>  &amp;    </a:t>
            </a:r>
            <a:r>
              <a:rPr lang="en-US" sz="2400" b="1" dirty="0">
                <a:solidFill>
                  <a:srgbClr val="C00000"/>
                </a:solidFill>
              </a:rPr>
              <a:t>Relative Contraindications</a:t>
            </a:r>
            <a:endParaRPr lang="en-US" sz="2400" dirty="0"/>
          </a:p>
        </p:txBody>
      </p:sp>
      <p:sp>
        <p:nvSpPr>
          <p:cNvPr id="4" name="Content Placeholder 3"/>
          <p:cNvSpPr>
            <a:spLocks noGrp="1"/>
          </p:cNvSpPr>
          <p:nvPr>
            <p:ph sz="half" idx="1"/>
          </p:nvPr>
        </p:nvSpPr>
        <p:spPr>
          <a:xfrm>
            <a:off x="1141410" y="1972887"/>
            <a:ext cx="4878389" cy="4311535"/>
          </a:xfrm>
        </p:spPr>
        <p:txBody>
          <a:bodyPr>
            <a:noAutofit/>
          </a:bodyPr>
          <a:lstStyle/>
          <a:p>
            <a:pPr>
              <a:lnSpc>
                <a:spcPct val="150000"/>
              </a:lnSpc>
            </a:pPr>
            <a:r>
              <a:rPr lang="en-US" b="1" dirty="0">
                <a:solidFill>
                  <a:srgbClr val="002060"/>
                </a:solidFill>
              </a:rPr>
              <a:t>Pregnancy </a:t>
            </a:r>
          </a:p>
          <a:p>
            <a:pPr>
              <a:lnSpc>
                <a:spcPct val="150000"/>
              </a:lnSpc>
            </a:pPr>
            <a:r>
              <a:rPr lang="en-US" b="1" dirty="0">
                <a:solidFill>
                  <a:srgbClr val="002060"/>
                </a:solidFill>
              </a:rPr>
              <a:t>2. Unexplained genital bleeding</a:t>
            </a:r>
          </a:p>
          <a:p>
            <a:pPr>
              <a:lnSpc>
                <a:spcPct val="150000"/>
              </a:lnSpc>
            </a:pPr>
            <a:r>
              <a:rPr lang="en-US" b="1" dirty="0">
                <a:solidFill>
                  <a:srgbClr val="002060"/>
                </a:solidFill>
              </a:rPr>
              <a:t> 3. Severe coagulation disorders </a:t>
            </a:r>
          </a:p>
          <a:p>
            <a:pPr>
              <a:lnSpc>
                <a:spcPct val="150000"/>
              </a:lnSpc>
            </a:pPr>
            <a:r>
              <a:rPr lang="en-US" b="1" dirty="0">
                <a:solidFill>
                  <a:srgbClr val="002060"/>
                </a:solidFill>
              </a:rPr>
              <a:t>4. Previous sex steroid–induced liver adenoma</a:t>
            </a:r>
          </a:p>
          <a:p>
            <a:endParaRPr lang="en-US" dirty="0"/>
          </a:p>
        </p:txBody>
      </p:sp>
      <p:sp>
        <p:nvSpPr>
          <p:cNvPr id="5" name="Content Placeholder 4"/>
          <p:cNvSpPr>
            <a:spLocks noGrp="1"/>
          </p:cNvSpPr>
          <p:nvPr>
            <p:ph sz="half" idx="2"/>
          </p:nvPr>
        </p:nvSpPr>
        <p:spPr/>
        <p:txBody>
          <a:bodyPr/>
          <a:lstStyle/>
          <a:p>
            <a:pPr>
              <a:lnSpc>
                <a:spcPct val="150000"/>
              </a:lnSpc>
            </a:pPr>
            <a:r>
              <a:rPr lang="en-US" b="1" dirty="0">
                <a:solidFill>
                  <a:srgbClr val="002060"/>
                </a:solidFill>
              </a:rPr>
              <a:t>Liver disease </a:t>
            </a:r>
          </a:p>
          <a:p>
            <a:pPr>
              <a:lnSpc>
                <a:spcPct val="150000"/>
              </a:lnSpc>
            </a:pPr>
            <a:r>
              <a:rPr lang="en-US" b="1" dirty="0">
                <a:solidFill>
                  <a:srgbClr val="002060"/>
                </a:solidFill>
              </a:rPr>
              <a:t>2. Severe cardiovascular disease </a:t>
            </a:r>
          </a:p>
          <a:p>
            <a:pPr>
              <a:lnSpc>
                <a:spcPct val="150000"/>
              </a:lnSpc>
            </a:pPr>
            <a:r>
              <a:rPr lang="en-US" b="1" dirty="0">
                <a:solidFill>
                  <a:srgbClr val="002060"/>
                </a:solidFill>
              </a:rPr>
              <a:t>3. Rapid return to fertility desired </a:t>
            </a:r>
          </a:p>
          <a:p>
            <a:pPr>
              <a:lnSpc>
                <a:spcPct val="150000"/>
              </a:lnSpc>
            </a:pPr>
            <a:r>
              <a:rPr lang="en-US" b="1" dirty="0">
                <a:solidFill>
                  <a:srgbClr val="002060"/>
                </a:solidFill>
              </a:rPr>
              <a:t>4. Difficulty with injections 5. Severe depression</a:t>
            </a:r>
          </a:p>
          <a:p>
            <a:endParaRPr lang="en-US" dirty="0">
              <a:solidFill>
                <a:srgbClr val="002060"/>
              </a:solidFill>
            </a:endParaRPr>
          </a:p>
        </p:txBody>
      </p:sp>
    </p:spTree>
    <p:extLst>
      <p:ext uri="{BB962C8B-B14F-4D97-AF65-F5344CB8AC3E}">
        <p14:creationId xmlns:p14="http://schemas.microsoft.com/office/powerpoint/2010/main" val="13807153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191290" y="252758"/>
            <a:ext cx="9905998" cy="711518"/>
          </a:xfrm>
        </p:spPr>
        <p:txBody>
          <a:bodyPr/>
          <a:lstStyle/>
          <a:p>
            <a:r>
              <a:rPr lang="en-US" b="1" dirty="0">
                <a:solidFill>
                  <a:srgbClr val="C00000"/>
                </a:solidFill>
              </a:rPr>
              <a:t>Key Points: Summary of Advantages</a:t>
            </a:r>
            <a:endParaRPr lang="en-US" dirty="0"/>
          </a:p>
        </p:txBody>
      </p:sp>
      <p:sp>
        <p:nvSpPr>
          <p:cNvPr id="9" name="Content Placeholder 8"/>
          <p:cNvSpPr>
            <a:spLocks noGrp="1"/>
          </p:cNvSpPr>
          <p:nvPr>
            <p:ph idx="1"/>
          </p:nvPr>
        </p:nvSpPr>
        <p:spPr>
          <a:xfrm>
            <a:off x="714895" y="964276"/>
            <a:ext cx="11000509" cy="5552902"/>
          </a:xfrm>
        </p:spPr>
        <p:txBody>
          <a:bodyPr>
            <a:noAutofit/>
          </a:bodyPr>
          <a:lstStyle/>
          <a:p>
            <a:pPr algn="just">
              <a:lnSpc>
                <a:spcPct val="150000"/>
              </a:lnSpc>
            </a:pPr>
            <a:r>
              <a:rPr lang="en-US" sz="2000" b="1" dirty="0">
                <a:solidFill>
                  <a:srgbClr val="FFC000"/>
                </a:solidFill>
              </a:rPr>
              <a:t>Easy</a:t>
            </a:r>
            <a:r>
              <a:rPr lang="en-US" sz="2000" b="1" dirty="0"/>
              <a:t> </a:t>
            </a:r>
            <a:r>
              <a:rPr lang="en-US" sz="2000" b="1" dirty="0">
                <a:solidFill>
                  <a:srgbClr val="002060"/>
                </a:solidFill>
              </a:rPr>
              <a:t>to use, no daily or coital action required</a:t>
            </a:r>
            <a:r>
              <a:rPr lang="en-US" sz="2000" b="1" dirty="0"/>
              <a:t>, </a:t>
            </a:r>
            <a:r>
              <a:rPr lang="en-US" sz="2000" b="1" dirty="0">
                <a:solidFill>
                  <a:srgbClr val="FFC000"/>
                </a:solidFill>
              </a:rPr>
              <a:t>very effective</a:t>
            </a:r>
          </a:p>
          <a:p>
            <a:pPr algn="just">
              <a:lnSpc>
                <a:spcPct val="150000"/>
              </a:lnSpc>
            </a:pPr>
            <a:r>
              <a:rPr lang="en-US" sz="2000" b="1" dirty="0"/>
              <a:t> </a:t>
            </a:r>
            <a:r>
              <a:rPr lang="en-US" sz="2000" b="1" dirty="0">
                <a:solidFill>
                  <a:srgbClr val="FFC000"/>
                </a:solidFill>
              </a:rPr>
              <a:t>Safe</a:t>
            </a:r>
            <a:r>
              <a:rPr lang="en-US" sz="2000" b="1" dirty="0">
                <a:solidFill>
                  <a:srgbClr val="002060"/>
                </a:solidFill>
              </a:rPr>
              <a:t>, no serious health effects, is an excellent contraceptive choice for women taking </a:t>
            </a:r>
            <a:r>
              <a:rPr lang="en-US" sz="2000" b="1" dirty="0">
                <a:solidFill>
                  <a:srgbClr val="FFC000"/>
                </a:solidFill>
              </a:rPr>
              <a:t>antiepileptic </a:t>
            </a:r>
            <a:r>
              <a:rPr lang="en-US" sz="2000" b="1" dirty="0">
                <a:solidFill>
                  <a:srgbClr val="002060"/>
                </a:solidFill>
              </a:rPr>
              <a:t>drugs because the high progestin levels </a:t>
            </a:r>
            <a:r>
              <a:rPr lang="en-US" sz="2000" b="1" dirty="0">
                <a:solidFill>
                  <a:srgbClr val="FFC000"/>
                </a:solidFill>
              </a:rPr>
              <a:t>raise the seizure threshold</a:t>
            </a:r>
            <a:r>
              <a:rPr lang="en-US" sz="2000" b="1" dirty="0"/>
              <a:t>. </a:t>
            </a:r>
            <a:r>
              <a:rPr lang="en-US" sz="2000" b="1" dirty="0">
                <a:solidFill>
                  <a:srgbClr val="002060"/>
                </a:solidFill>
              </a:rPr>
              <a:t>An improvement in seizure control can be achieved probably because of the </a:t>
            </a:r>
            <a:r>
              <a:rPr lang="en-US" sz="2000" b="1" dirty="0">
                <a:solidFill>
                  <a:srgbClr val="FFC000"/>
                </a:solidFill>
              </a:rPr>
              <a:t>sedative</a:t>
            </a:r>
            <a:r>
              <a:rPr lang="en-US" sz="2000" b="1" dirty="0"/>
              <a:t> </a:t>
            </a:r>
            <a:r>
              <a:rPr lang="en-US" sz="2000" b="1" dirty="0">
                <a:solidFill>
                  <a:srgbClr val="002060"/>
                </a:solidFill>
              </a:rPr>
              <a:t>properties of </a:t>
            </a:r>
            <a:r>
              <a:rPr lang="en-US" sz="2000" b="1" dirty="0" err="1">
                <a:solidFill>
                  <a:srgbClr val="002060"/>
                </a:solidFill>
              </a:rPr>
              <a:t>progestins</a:t>
            </a:r>
            <a:r>
              <a:rPr lang="en-US" sz="2000" b="1" dirty="0">
                <a:solidFill>
                  <a:srgbClr val="002060"/>
                </a:solidFill>
              </a:rPr>
              <a:t>.</a:t>
            </a:r>
          </a:p>
          <a:p>
            <a:pPr algn="just">
              <a:lnSpc>
                <a:spcPct val="150000"/>
              </a:lnSpc>
            </a:pPr>
            <a:r>
              <a:rPr lang="en-US" sz="2000" b="1" dirty="0">
                <a:solidFill>
                  <a:srgbClr val="002060"/>
                </a:solidFill>
              </a:rPr>
              <a:t>Women who are anticoagulated, we would expect a beneficial</a:t>
            </a:r>
            <a:r>
              <a:rPr lang="en-US" sz="2000" b="1" dirty="0"/>
              <a:t> </a:t>
            </a:r>
            <a:r>
              <a:rPr lang="en-US" sz="2000" b="1" dirty="0">
                <a:solidFill>
                  <a:srgbClr val="FFC000"/>
                </a:solidFill>
              </a:rPr>
              <a:t>reduction in bleeding</a:t>
            </a:r>
            <a:r>
              <a:rPr lang="en-US" sz="2000" b="1" dirty="0"/>
              <a:t> </a:t>
            </a:r>
            <a:r>
              <a:rPr lang="en-US" sz="2000" b="1" dirty="0">
                <a:solidFill>
                  <a:srgbClr val="002060"/>
                </a:solidFill>
              </a:rPr>
              <a:t>and a reduced risk of ovarian hemorrhage, especially from a</a:t>
            </a:r>
            <a:r>
              <a:rPr lang="en-US" sz="2000" b="1" dirty="0"/>
              <a:t> </a:t>
            </a:r>
            <a:r>
              <a:rPr lang="en-US" sz="2000" b="1" dirty="0">
                <a:solidFill>
                  <a:srgbClr val="FFC000"/>
                </a:solidFill>
              </a:rPr>
              <a:t>corpus luteum</a:t>
            </a:r>
            <a:r>
              <a:rPr lang="en-US" sz="2000" b="1" dirty="0"/>
              <a:t>.</a:t>
            </a:r>
          </a:p>
          <a:p>
            <a:pPr algn="just">
              <a:lnSpc>
                <a:spcPct val="150000"/>
              </a:lnSpc>
            </a:pPr>
            <a:r>
              <a:rPr lang="en-US" sz="2000" b="1" dirty="0">
                <a:solidFill>
                  <a:srgbClr val="FFC000"/>
                </a:solidFill>
              </a:rPr>
              <a:t>Decreased</a:t>
            </a:r>
            <a:r>
              <a:rPr lang="en-US" sz="2000" b="1" dirty="0"/>
              <a:t> </a:t>
            </a:r>
            <a:r>
              <a:rPr lang="en-US" sz="2000" b="1" dirty="0">
                <a:solidFill>
                  <a:srgbClr val="002060"/>
                </a:solidFill>
              </a:rPr>
              <a:t>risk of endometrial cancer, decreased development of uterine</a:t>
            </a:r>
            <a:r>
              <a:rPr lang="en-US" sz="2000" b="1" dirty="0"/>
              <a:t> </a:t>
            </a:r>
            <a:r>
              <a:rPr lang="en-US" sz="2000" b="1" dirty="0">
                <a:solidFill>
                  <a:srgbClr val="FFC000"/>
                </a:solidFill>
              </a:rPr>
              <a:t>fibroids</a:t>
            </a:r>
            <a:r>
              <a:rPr lang="en-US" sz="2000" b="1" dirty="0"/>
              <a:t>, </a:t>
            </a:r>
            <a:r>
              <a:rPr lang="en-US" sz="2000" b="1" dirty="0">
                <a:solidFill>
                  <a:srgbClr val="002060"/>
                </a:solidFill>
              </a:rPr>
              <a:t>decreased risk of </a:t>
            </a:r>
            <a:r>
              <a:rPr lang="en-US" sz="2000" b="1" dirty="0">
                <a:solidFill>
                  <a:srgbClr val="FFC000"/>
                </a:solidFill>
              </a:rPr>
              <a:t>ectopic pregnancy </a:t>
            </a:r>
            <a:r>
              <a:rPr lang="en-US" sz="2000" b="1" dirty="0">
                <a:solidFill>
                  <a:srgbClr val="002060"/>
                </a:solidFill>
              </a:rPr>
              <a:t>and less pelvic inflammatory disease </a:t>
            </a:r>
          </a:p>
          <a:p>
            <a:pPr algn="just">
              <a:lnSpc>
                <a:spcPct val="150000"/>
              </a:lnSpc>
            </a:pPr>
            <a:r>
              <a:rPr lang="en-US" sz="2000" b="1" dirty="0">
                <a:solidFill>
                  <a:srgbClr val="FFC000"/>
                </a:solidFill>
              </a:rPr>
              <a:t>Free from estrogen</a:t>
            </a:r>
            <a:r>
              <a:rPr lang="en-US" sz="2000" b="1" dirty="0"/>
              <a:t>-</a:t>
            </a:r>
            <a:r>
              <a:rPr lang="en-US" sz="2000" b="1" dirty="0">
                <a:solidFill>
                  <a:srgbClr val="002060"/>
                </a:solidFill>
              </a:rPr>
              <a:t>related problems </a:t>
            </a:r>
            <a:r>
              <a:rPr lang="en-US" sz="2000" b="1" dirty="0" smtClean="0">
                <a:solidFill>
                  <a:srgbClr val="002060"/>
                </a:solidFill>
              </a:rPr>
              <a:t> </a:t>
            </a:r>
            <a:r>
              <a:rPr lang="en-US" sz="2000" b="1" dirty="0" smtClean="0"/>
              <a:t>,,,,,,,,,,,,,,,,,,,,</a:t>
            </a:r>
            <a:r>
              <a:rPr lang="en-US" sz="2000" b="1" dirty="0" smtClean="0">
                <a:solidFill>
                  <a:srgbClr val="FFC000"/>
                </a:solidFill>
              </a:rPr>
              <a:t>Private</a:t>
            </a:r>
            <a:r>
              <a:rPr lang="en-US" sz="2000" b="1" dirty="0"/>
              <a:t>, use not detectable </a:t>
            </a:r>
          </a:p>
          <a:p>
            <a:pPr algn="just">
              <a:lnSpc>
                <a:spcPct val="150000"/>
              </a:lnSpc>
            </a:pPr>
            <a:r>
              <a:rPr lang="en-US" sz="2000" b="1" dirty="0"/>
              <a:t>Lactation </a:t>
            </a:r>
            <a:r>
              <a:rPr lang="en-US" sz="2000" b="1" dirty="0">
                <a:solidFill>
                  <a:srgbClr val="FFC000"/>
                </a:solidFill>
              </a:rPr>
              <a:t>enhanced </a:t>
            </a:r>
            <a:r>
              <a:rPr lang="en-US" sz="2000" b="1" dirty="0"/>
              <a:t>, WHO could find no evidence for increased risks of </a:t>
            </a:r>
            <a:r>
              <a:rPr lang="en-US" sz="2000" b="1" dirty="0">
                <a:solidFill>
                  <a:srgbClr val="FFC000"/>
                </a:solidFill>
              </a:rPr>
              <a:t>stroke, myocardial infarction, or venous thromboembolism.</a:t>
            </a:r>
          </a:p>
          <a:p>
            <a:pPr algn="just">
              <a:lnSpc>
                <a:spcPct val="150000"/>
              </a:lnSpc>
            </a:pPr>
            <a:endParaRPr lang="en-US" sz="2000" dirty="0"/>
          </a:p>
        </p:txBody>
      </p:sp>
    </p:spTree>
    <p:extLst>
      <p:ext uri="{BB962C8B-B14F-4D97-AF65-F5344CB8AC3E}">
        <p14:creationId xmlns:p14="http://schemas.microsoft.com/office/powerpoint/2010/main" val="4903213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338051"/>
            <a:ext cx="9905998" cy="764771"/>
          </a:xfrm>
        </p:spPr>
        <p:txBody>
          <a:bodyPr>
            <a:noAutofit/>
          </a:bodyPr>
          <a:lstStyle/>
          <a:p>
            <a:r>
              <a:rPr lang="en-US" sz="2800" b="1" dirty="0">
                <a:solidFill>
                  <a:srgbClr val="C00000"/>
                </a:solidFill>
              </a:rPr>
              <a:t>Problems with Depot-Medroxyprogesterone Acetate</a:t>
            </a:r>
            <a:endParaRPr lang="en-US" sz="2800" dirty="0"/>
          </a:p>
        </p:txBody>
      </p:sp>
      <p:sp>
        <p:nvSpPr>
          <p:cNvPr id="3" name="Content Placeholder 2"/>
          <p:cNvSpPr>
            <a:spLocks noGrp="1"/>
          </p:cNvSpPr>
          <p:nvPr>
            <p:ph idx="1"/>
          </p:nvPr>
        </p:nvSpPr>
        <p:spPr>
          <a:xfrm>
            <a:off x="598516" y="1102822"/>
            <a:ext cx="11233266" cy="5586153"/>
          </a:xfrm>
        </p:spPr>
        <p:txBody>
          <a:bodyPr>
            <a:noAutofit/>
          </a:bodyPr>
          <a:lstStyle/>
          <a:p>
            <a:pPr>
              <a:lnSpc>
                <a:spcPct val="100000"/>
              </a:lnSpc>
            </a:pPr>
            <a:r>
              <a:rPr lang="en-US" sz="2000" b="1" dirty="0">
                <a:solidFill>
                  <a:srgbClr val="FFC000"/>
                </a:solidFill>
              </a:rPr>
              <a:t>Irregular menstrual bleeding, breast tenderness, weight gain, fatigue and depression</a:t>
            </a:r>
            <a:r>
              <a:rPr lang="en-US" sz="2000" b="1" dirty="0"/>
              <a:t>.</a:t>
            </a:r>
          </a:p>
          <a:p>
            <a:pPr>
              <a:lnSpc>
                <a:spcPct val="100000"/>
              </a:lnSpc>
            </a:pPr>
            <a:r>
              <a:rPr lang="en-US" sz="2000" b="1" dirty="0">
                <a:solidFill>
                  <a:srgbClr val="002060"/>
                </a:solidFill>
              </a:rPr>
              <a:t>If necessary, breakthrough bleeding can be treated with exogenous estrogen</a:t>
            </a:r>
            <a:r>
              <a:rPr lang="en-US" sz="2000" b="1" dirty="0">
                <a:solidFill>
                  <a:srgbClr val="FFC000"/>
                </a:solidFill>
              </a:rPr>
              <a:t>, 1.25 mg conjugated estrogens, or 2 mg estradiol</a:t>
            </a:r>
            <a:r>
              <a:rPr lang="en-US" sz="2000" b="1" dirty="0"/>
              <a:t>, given daily </a:t>
            </a:r>
            <a:r>
              <a:rPr lang="en-US" sz="2000" b="1" dirty="0">
                <a:solidFill>
                  <a:srgbClr val="FFC000"/>
                </a:solidFill>
              </a:rPr>
              <a:t>for 7 days</a:t>
            </a:r>
            <a:r>
              <a:rPr lang="en-US" sz="2000" b="1" dirty="0"/>
              <a:t>. </a:t>
            </a:r>
            <a:r>
              <a:rPr lang="en-US" sz="2000" b="1" dirty="0">
                <a:solidFill>
                  <a:srgbClr val="002060"/>
                </a:solidFill>
              </a:rPr>
              <a:t>A nonsteroidal </a:t>
            </a:r>
            <a:r>
              <a:rPr lang="en-US" sz="2000" b="1" dirty="0" err="1">
                <a:solidFill>
                  <a:srgbClr val="002060"/>
                </a:solidFill>
              </a:rPr>
              <a:t>antiinflammatory</a:t>
            </a:r>
            <a:r>
              <a:rPr lang="en-US" sz="2000" b="1" dirty="0">
                <a:solidFill>
                  <a:srgbClr val="002060"/>
                </a:solidFill>
              </a:rPr>
              <a:t> product given for </a:t>
            </a:r>
            <a:r>
              <a:rPr lang="en-US" sz="2000" b="1" dirty="0"/>
              <a:t>a week </a:t>
            </a:r>
            <a:r>
              <a:rPr lang="en-US" sz="2000" b="1" dirty="0">
                <a:solidFill>
                  <a:srgbClr val="002060"/>
                </a:solidFill>
              </a:rPr>
              <a:t>is also effective, and another option is to administer </a:t>
            </a:r>
            <a:r>
              <a:rPr lang="en-US" sz="2000" b="1" dirty="0"/>
              <a:t>an </a:t>
            </a:r>
            <a:r>
              <a:rPr lang="en-US" sz="2000" b="1" dirty="0">
                <a:solidFill>
                  <a:srgbClr val="FFC000"/>
                </a:solidFill>
              </a:rPr>
              <a:t>oral contraceptive for 1–3 months</a:t>
            </a:r>
            <a:r>
              <a:rPr lang="en-US" sz="2000" b="1" dirty="0"/>
              <a:t>. </a:t>
            </a:r>
          </a:p>
          <a:p>
            <a:pPr>
              <a:lnSpc>
                <a:spcPct val="100000"/>
              </a:lnSpc>
            </a:pPr>
            <a:r>
              <a:rPr lang="en-US" sz="2000" b="1" dirty="0">
                <a:solidFill>
                  <a:srgbClr val="002060"/>
                </a:solidFill>
              </a:rPr>
              <a:t>A very large, case-control WHO study conducted over 9 years in three developing countries indicated that exposure to DMPA is associated with a </a:t>
            </a:r>
            <a:r>
              <a:rPr lang="en-US" sz="2000" b="1" dirty="0">
                <a:solidFill>
                  <a:srgbClr val="FFC000"/>
                </a:solidFill>
              </a:rPr>
              <a:t>very slightly increased </a:t>
            </a:r>
            <a:r>
              <a:rPr lang="en-US" sz="2000" b="1" dirty="0"/>
              <a:t>risk in breast cancer in </a:t>
            </a:r>
            <a:r>
              <a:rPr lang="en-US" sz="2000" b="1" dirty="0">
                <a:solidFill>
                  <a:srgbClr val="FFC000"/>
                </a:solidFill>
              </a:rPr>
              <a:t>the first 4 years </a:t>
            </a:r>
            <a:r>
              <a:rPr lang="en-US" sz="2000" b="1" dirty="0">
                <a:solidFill>
                  <a:srgbClr val="002060"/>
                </a:solidFill>
              </a:rPr>
              <a:t>of use, but there was no evidence for an increase in risk with </a:t>
            </a:r>
            <a:r>
              <a:rPr lang="en-US" sz="2000" b="1" dirty="0">
                <a:solidFill>
                  <a:srgbClr val="FFC000"/>
                </a:solidFill>
              </a:rPr>
              <a:t>increasing duration of use</a:t>
            </a:r>
            <a:r>
              <a:rPr lang="en-US" sz="2000" b="1" dirty="0"/>
              <a:t>.</a:t>
            </a:r>
          </a:p>
          <a:p>
            <a:pPr>
              <a:lnSpc>
                <a:spcPct val="100000"/>
              </a:lnSpc>
            </a:pPr>
            <a:r>
              <a:rPr lang="en-US" sz="2000" b="1" dirty="0">
                <a:solidFill>
                  <a:srgbClr val="002060"/>
                </a:solidFill>
              </a:rPr>
              <a:t>No increase in adenocarcinoma or </a:t>
            </a:r>
            <a:r>
              <a:rPr lang="en-US" sz="2000" b="1" dirty="0" err="1">
                <a:solidFill>
                  <a:srgbClr val="002060"/>
                </a:solidFill>
              </a:rPr>
              <a:t>adenosquamous</a:t>
            </a:r>
            <a:r>
              <a:rPr lang="en-US" sz="2000" b="1" dirty="0">
                <a:solidFill>
                  <a:srgbClr val="002060"/>
                </a:solidFill>
              </a:rPr>
              <a:t> carcinoma of the </a:t>
            </a:r>
            <a:r>
              <a:rPr lang="en-US" sz="2000" b="1" dirty="0">
                <a:solidFill>
                  <a:srgbClr val="FFC000"/>
                </a:solidFill>
              </a:rPr>
              <a:t>cervix</a:t>
            </a:r>
            <a:r>
              <a:rPr lang="en-US" sz="2000" b="1" dirty="0">
                <a:solidFill>
                  <a:srgbClr val="002060"/>
                </a:solidFill>
              </a:rPr>
              <a:t> could be detected in the WHO study.</a:t>
            </a:r>
          </a:p>
          <a:p>
            <a:pPr>
              <a:lnSpc>
                <a:spcPct val="100000"/>
              </a:lnSpc>
            </a:pPr>
            <a:r>
              <a:rPr lang="en-US" sz="2000" b="1" dirty="0">
                <a:solidFill>
                  <a:srgbClr val="002060"/>
                </a:solidFill>
              </a:rPr>
              <a:t>Nevertheless, it is prudent to insist on </a:t>
            </a:r>
            <a:r>
              <a:rPr lang="en-US" sz="2000" b="1" dirty="0">
                <a:solidFill>
                  <a:srgbClr val="C00000"/>
                </a:solidFill>
              </a:rPr>
              <a:t>Pap smear </a:t>
            </a:r>
            <a:r>
              <a:rPr lang="en-US" sz="2000" b="1" dirty="0">
                <a:solidFill>
                  <a:srgbClr val="002060"/>
                </a:solidFill>
              </a:rPr>
              <a:t>surveillance in all users of contraception,</a:t>
            </a:r>
            <a:r>
              <a:rPr lang="en-US" sz="2000" b="1" dirty="0"/>
              <a:t> </a:t>
            </a:r>
            <a:r>
              <a:rPr lang="en-US" sz="2000" b="1" dirty="0">
                <a:solidFill>
                  <a:srgbClr val="FFC000"/>
                </a:solidFill>
              </a:rPr>
              <a:t>no matter what method</a:t>
            </a:r>
          </a:p>
          <a:p>
            <a:pPr>
              <a:lnSpc>
                <a:spcPct val="100000"/>
              </a:lnSpc>
            </a:pPr>
            <a:r>
              <a:rPr lang="en-US" sz="2000" b="1" dirty="0"/>
              <a:t>DMOA is associated with a </a:t>
            </a:r>
            <a:r>
              <a:rPr lang="en-US" sz="2000" b="1" dirty="0">
                <a:solidFill>
                  <a:srgbClr val="C00000"/>
                </a:solidFill>
              </a:rPr>
              <a:t>reduction</a:t>
            </a:r>
            <a:r>
              <a:rPr lang="en-US" sz="2000" b="1" dirty="0"/>
              <a:t> in the risk of </a:t>
            </a:r>
            <a:r>
              <a:rPr lang="en-US" sz="2000" b="1" dirty="0">
                <a:solidFill>
                  <a:srgbClr val="FFC000"/>
                </a:solidFill>
              </a:rPr>
              <a:t>endometrial cancer</a:t>
            </a:r>
            <a:r>
              <a:rPr lang="en-US" sz="2000" b="1" dirty="0"/>
              <a:t>, and there is probably a modest reduction in the risk of </a:t>
            </a:r>
            <a:r>
              <a:rPr lang="en-US" sz="2000" b="1" dirty="0">
                <a:solidFill>
                  <a:srgbClr val="FFC000"/>
                </a:solidFill>
              </a:rPr>
              <a:t>ovarian cancer</a:t>
            </a:r>
            <a:r>
              <a:rPr lang="en-US" sz="2000" b="1" dirty="0"/>
              <a:t>. There is no evidence that </a:t>
            </a:r>
            <a:r>
              <a:rPr lang="en-US" sz="2000" b="1" dirty="0">
                <a:solidFill>
                  <a:srgbClr val="FFC000"/>
                </a:solidFill>
              </a:rPr>
              <a:t>liver cancer </a:t>
            </a:r>
            <a:r>
              <a:rPr lang="en-US" sz="2000" b="1" dirty="0"/>
              <a:t>risk is changed by the use of depot-medroxyprogesterone acetate.</a:t>
            </a:r>
          </a:p>
          <a:p>
            <a:pPr>
              <a:lnSpc>
                <a:spcPct val="100000"/>
              </a:lnSpc>
            </a:pPr>
            <a:endParaRPr lang="en-US" sz="2000" dirty="0"/>
          </a:p>
        </p:txBody>
      </p:sp>
    </p:spTree>
    <p:extLst>
      <p:ext uri="{BB962C8B-B14F-4D97-AF65-F5344CB8AC3E}">
        <p14:creationId xmlns:p14="http://schemas.microsoft.com/office/powerpoint/2010/main" val="4115863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APPROACH TO COC SELECTION</a:t>
            </a:r>
            <a:br>
              <a:rPr lang="en-US" b="1" dirty="0" smtClean="0">
                <a:solidFill>
                  <a:srgbClr val="C00000"/>
                </a:solidFill>
              </a:rPr>
            </a:br>
            <a:endParaRPr lang="en-US" b="1" dirty="0">
              <a:solidFill>
                <a:srgbClr val="C00000"/>
              </a:solidFill>
            </a:endParaRPr>
          </a:p>
        </p:txBody>
      </p:sp>
      <p:sp>
        <p:nvSpPr>
          <p:cNvPr id="3" name="Content Placeholder 2"/>
          <p:cNvSpPr>
            <a:spLocks noGrp="1"/>
          </p:cNvSpPr>
          <p:nvPr>
            <p:ph idx="1"/>
          </p:nvPr>
        </p:nvSpPr>
        <p:spPr>
          <a:xfrm>
            <a:off x="1141413" y="1833239"/>
            <a:ext cx="9905999" cy="5024761"/>
          </a:xfrm>
        </p:spPr>
        <p:txBody>
          <a:bodyPr>
            <a:normAutofit/>
          </a:bodyPr>
          <a:lstStyle/>
          <a:p>
            <a:pPr>
              <a:lnSpc>
                <a:spcPct val="150000"/>
              </a:lnSpc>
            </a:pPr>
            <a:r>
              <a:rPr lang="en-US" b="1" dirty="0">
                <a:solidFill>
                  <a:schemeClr val="bg1"/>
                </a:solidFill>
              </a:rPr>
              <a:t>Generic versus brand name </a:t>
            </a:r>
            <a:endParaRPr lang="fa-IR" b="1" dirty="0" smtClean="0">
              <a:solidFill>
                <a:schemeClr val="bg1"/>
              </a:solidFill>
            </a:endParaRPr>
          </a:p>
          <a:p>
            <a:pPr>
              <a:lnSpc>
                <a:spcPct val="150000"/>
              </a:lnSpc>
            </a:pPr>
            <a:r>
              <a:rPr lang="en-US" b="1" dirty="0">
                <a:solidFill>
                  <a:schemeClr val="bg1"/>
                </a:solidFill>
              </a:rPr>
              <a:t>Monophasic versus multiphasic </a:t>
            </a:r>
            <a:endParaRPr lang="fa-IR" b="1" dirty="0" smtClean="0">
              <a:solidFill>
                <a:schemeClr val="bg1"/>
              </a:solidFill>
            </a:endParaRPr>
          </a:p>
          <a:p>
            <a:pPr>
              <a:lnSpc>
                <a:spcPct val="150000"/>
              </a:lnSpc>
            </a:pPr>
            <a:r>
              <a:rPr lang="en-US" b="1" dirty="0">
                <a:solidFill>
                  <a:schemeClr val="bg1"/>
                </a:solidFill>
              </a:rPr>
              <a:t>Cyclic versus extended-cycle versus continuous use regarding the frequency of </a:t>
            </a:r>
            <a:r>
              <a:rPr lang="en-US" b="1" dirty="0">
                <a:solidFill>
                  <a:srgbClr val="C00000"/>
                </a:solidFill>
              </a:rPr>
              <a:t>withdrawal </a:t>
            </a:r>
            <a:r>
              <a:rPr lang="en-US" b="1" dirty="0" smtClean="0">
                <a:solidFill>
                  <a:srgbClr val="C00000"/>
                </a:solidFill>
              </a:rPr>
              <a:t>bleeding</a:t>
            </a:r>
            <a:r>
              <a:rPr lang="en-US" b="1" dirty="0" smtClean="0">
                <a:solidFill>
                  <a:schemeClr val="bg1"/>
                </a:solidFill>
              </a:rPr>
              <a:t>. Some </a:t>
            </a:r>
            <a:r>
              <a:rPr lang="en-US" b="1" dirty="0">
                <a:solidFill>
                  <a:schemeClr val="bg1"/>
                </a:solidFill>
              </a:rPr>
              <a:t>may prefer monthly withdrawal bleeding, while others may opt for every three months (</a:t>
            </a:r>
            <a:r>
              <a:rPr lang="en-US" b="1" dirty="0">
                <a:solidFill>
                  <a:srgbClr val="C00000"/>
                </a:solidFill>
              </a:rPr>
              <a:t>84/7 formulations</a:t>
            </a:r>
            <a:r>
              <a:rPr lang="en-US" b="1" dirty="0">
                <a:solidFill>
                  <a:schemeClr val="bg1"/>
                </a:solidFill>
              </a:rPr>
              <a:t>) or prefer no withdrawal bleeds (</a:t>
            </a:r>
            <a:r>
              <a:rPr lang="en-US" b="1" dirty="0">
                <a:solidFill>
                  <a:srgbClr val="C00000"/>
                </a:solidFill>
              </a:rPr>
              <a:t>365 day formulations</a:t>
            </a:r>
            <a:r>
              <a:rPr lang="en-US" b="1" dirty="0">
                <a:solidFill>
                  <a:schemeClr val="bg1"/>
                </a:solidFill>
              </a:rPr>
              <a:t>).</a:t>
            </a:r>
          </a:p>
        </p:txBody>
      </p:sp>
    </p:spTree>
    <p:custDataLst>
      <p:tags r:id="rId1"/>
    </p:custDataLst>
    <p:extLst>
      <p:ext uri="{BB962C8B-B14F-4D97-AF65-F5344CB8AC3E}">
        <p14:creationId xmlns:p14="http://schemas.microsoft.com/office/powerpoint/2010/main" val="3781359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748" y="-118544"/>
            <a:ext cx="9905998" cy="1071737"/>
          </a:xfrm>
        </p:spPr>
        <p:txBody>
          <a:bodyPr/>
          <a:lstStyle/>
          <a:p>
            <a:r>
              <a:rPr lang="en-US" b="1" dirty="0">
                <a:solidFill>
                  <a:srgbClr val="C00000"/>
                </a:solidFill>
              </a:rPr>
              <a:t>Effect on Bone Density</a:t>
            </a:r>
            <a:endParaRPr lang="en-US" dirty="0"/>
          </a:p>
        </p:txBody>
      </p:sp>
      <p:sp>
        <p:nvSpPr>
          <p:cNvPr id="3" name="Content Placeholder 2"/>
          <p:cNvSpPr>
            <a:spLocks noGrp="1"/>
          </p:cNvSpPr>
          <p:nvPr>
            <p:ph idx="1"/>
          </p:nvPr>
        </p:nvSpPr>
        <p:spPr>
          <a:xfrm>
            <a:off x="609600" y="1025236"/>
            <a:ext cx="11249891" cy="5580611"/>
          </a:xfrm>
        </p:spPr>
        <p:txBody>
          <a:bodyPr>
            <a:normAutofit fontScale="85000" lnSpcReduction="10000"/>
          </a:bodyPr>
          <a:lstStyle/>
          <a:p>
            <a:r>
              <a:rPr lang="en-US" b="1" dirty="0">
                <a:solidFill>
                  <a:srgbClr val="002060"/>
                </a:solidFill>
              </a:rPr>
              <a:t>The contraceptive use of depot-medroxyprogesterone acetate is associated with the </a:t>
            </a:r>
            <a:r>
              <a:rPr lang="en-US" b="1" dirty="0">
                <a:solidFill>
                  <a:srgbClr val="FFC000"/>
                </a:solidFill>
              </a:rPr>
              <a:t>short-term loss of bone</a:t>
            </a:r>
            <a:r>
              <a:rPr lang="en-US" b="1" dirty="0"/>
              <a:t>.</a:t>
            </a:r>
          </a:p>
          <a:p>
            <a:r>
              <a:rPr lang="en-US" b="1" dirty="0">
                <a:solidFill>
                  <a:srgbClr val="002060"/>
                </a:solidFill>
              </a:rPr>
              <a:t> This is attributed to the fact that blood levels of </a:t>
            </a:r>
            <a:r>
              <a:rPr lang="en-US" b="1" dirty="0">
                <a:solidFill>
                  <a:srgbClr val="FFC000"/>
                </a:solidFill>
              </a:rPr>
              <a:t>estrogen</a:t>
            </a:r>
            <a:r>
              <a:rPr lang="en-US" b="1" dirty="0"/>
              <a:t> </a:t>
            </a:r>
            <a:r>
              <a:rPr lang="en-US" b="1" dirty="0">
                <a:solidFill>
                  <a:srgbClr val="002060"/>
                </a:solidFill>
              </a:rPr>
              <a:t>with depot-medroxyprogesterone acetate are relatively </a:t>
            </a:r>
            <a:r>
              <a:rPr lang="en-US" b="1" dirty="0">
                <a:solidFill>
                  <a:srgbClr val="FFC000"/>
                </a:solidFill>
              </a:rPr>
              <a:t>lower</a:t>
            </a:r>
            <a:r>
              <a:rPr lang="en-US" b="1" dirty="0"/>
              <a:t> </a:t>
            </a:r>
            <a:r>
              <a:rPr lang="en-US" b="1" dirty="0">
                <a:solidFill>
                  <a:srgbClr val="002060"/>
                </a:solidFill>
              </a:rPr>
              <a:t>over a period of time compared with a normal menstrual cycle, an explanation that is supported by the demonstration that </a:t>
            </a:r>
            <a:r>
              <a:rPr lang="en-US" b="1" dirty="0">
                <a:solidFill>
                  <a:srgbClr val="FFC000"/>
                </a:solidFill>
              </a:rPr>
              <a:t>estrogen treatment prevents the bone loss</a:t>
            </a:r>
            <a:r>
              <a:rPr lang="en-US" b="1" dirty="0"/>
              <a:t>.</a:t>
            </a:r>
          </a:p>
          <a:p>
            <a:r>
              <a:rPr lang="en-US" b="1" dirty="0">
                <a:solidFill>
                  <a:srgbClr val="002060"/>
                </a:solidFill>
              </a:rPr>
              <a:t>This bone loss has also been observed in women receiving a high </a:t>
            </a:r>
            <a:r>
              <a:rPr lang="en-US" b="1" dirty="0">
                <a:solidFill>
                  <a:srgbClr val="FFC000"/>
                </a:solidFill>
              </a:rPr>
              <a:t>oral dose </a:t>
            </a:r>
            <a:r>
              <a:rPr lang="en-US" b="1" dirty="0">
                <a:solidFill>
                  <a:srgbClr val="002060"/>
                </a:solidFill>
              </a:rPr>
              <a:t>of medroxyprogesterone acetate, </a:t>
            </a:r>
            <a:r>
              <a:rPr lang="en-US" b="1" dirty="0">
                <a:solidFill>
                  <a:srgbClr val="FFC000"/>
                </a:solidFill>
              </a:rPr>
              <a:t>50 mg daily, </a:t>
            </a:r>
            <a:r>
              <a:rPr lang="en-US" b="1" dirty="0"/>
              <a:t>a </a:t>
            </a:r>
            <a:r>
              <a:rPr lang="en-US" b="1" dirty="0">
                <a:solidFill>
                  <a:srgbClr val="FFC000"/>
                </a:solidFill>
              </a:rPr>
              <a:t>dose that suppresses LH, resulting in low estrogen levels.</a:t>
            </a:r>
          </a:p>
          <a:p>
            <a:r>
              <a:rPr lang="en-US" b="1" dirty="0"/>
              <a:t> </a:t>
            </a:r>
            <a:r>
              <a:rPr lang="en-US" b="1" dirty="0">
                <a:solidFill>
                  <a:srgbClr val="002060"/>
                </a:solidFill>
              </a:rPr>
              <a:t>Another study documented decreased bone density that was enhanced by lower</a:t>
            </a:r>
            <a:r>
              <a:rPr lang="en-US" b="1" dirty="0"/>
              <a:t> </a:t>
            </a:r>
            <a:r>
              <a:rPr lang="en-US" b="1" dirty="0">
                <a:solidFill>
                  <a:srgbClr val="FFC000"/>
                </a:solidFill>
              </a:rPr>
              <a:t>body weight </a:t>
            </a:r>
            <a:r>
              <a:rPr lang="en-US" b="1" dirty="0"/>
              <a:t>and </a:t>
            </a:r>
            <a:r>
              <a:rPr lang="en-US" b="1" dirty="0">
                <a:solidFill>
                  <a:srgbClr val="C00000"/>
                </a:solidFill>
              </a:rPr>
              <a:t>duration of amenorrhea</a:t>
            </a:r>
            <a:r>
              <a:rPr lang="en-US" b="1" dirty="0"/>
              <a:t>. </a:t>
            </a:r>
          </a:p>
          <a:p>
            <a:r>
              <a:rPr lang="en-US" b="1" dirty="0">
                <a:solidFill>
                  <a:srgbClr val="002060"/>
                </a:solidFill>
              </a:rPr>
              <a:t>An American cross-sectional study indicated a greater bone loss with increasing </a:t>
            </a:r>
            <a:r>
              <a:rPr lang="en-US" b="1" dirty="0">
                <a:solidFill>
                  <a:srgbClr val="00B0F0"/>
                </a:solidFill>
              </a:rPr>
              <a:t>duration of use, </a:t>
            </a:r>
            <a:r>
              <a:rPr lang="en-US" b="1" dirty="0">
                <a:solidFill>
                  <a:srgbClr val="002060"/>
                </a:solidFill>
              </a:rPr>
              <a:t>especially in </a:t>
            </a:r>
            <a:r>
              <a:rPr lang="en-US" b="1" dirty="0">
                <a:solidFill>
                  <a:schemeClr val="accent6"/>
                </a:solidFill>
              </a:rPr>
              <a:t>younger women, 18–21 </a:t>
            </a:r>
            <a:r>
              <a:rPr lang="en-US" b="1" dirty="0">
                <a:solidFill>
                  <a:srgbClr val="002060"/>
                </a:solidFill>
              </a:rPr>
              <a:t>years old.</a:t>
            </a:r>
          </a:p>
          <a:p>
            <a:r>
              <a:rPr lang="en-US" b="1" dirty="0"/>
              <a:t> The bone loss with </a:t>
            </a:r>
            <a:r>
              <a:rPr lang="en-US" b="1" dirty="0">
                <a:solidFill>
                  <a:srgbClr val="00B0F0"/>
                </a:solidFill>
              </a:rPr>
              <a:t>intramuscular and subcutaneous </a:t>
            </a:r>
            <a:r>
              <a:rPr lang="en-US" b="1" dirty="0"/>
              <a:t>administration of depot-medroxyprogesterone acetate is comparable.</a:t>
            </a:r>
          </a:p>
          <a:p>
            <a:endParaRPr lang="en-US" dirty="0"/>
          </a:p>
        </p:txBody>
      </p:sp>
    </p:spTree>
    <p:extLst>
      <p:ext uri="{BB962C8B-B14F-4D97-AF65-F5344CB8AC3E}">
        <p14:creationId xmlns:p14="http://schemas.microsoft.com/office/powerpoint/2010/main" val="6371778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113" y="233897"/>
            <a:ext cx="10446327" cy="6555641"/>
          </a:xfrm>
          <a:prstGeom prst="rect">
            <a:avLst/>
          </a:prstGeom>
        </p:spPr>
        <p:txBody>
          <a:bodyPr wrap="square">
            <a:spAutoFit/>
          </a:bodyPr>
          <a:lstStyle/>
          <a:p>
            <a:pPr>
              <a:lnSpc>
                <a:spcPct val="150000"/>
              </a:lnSpc>
            </a:pPr>
            <a:r>
              <a:rPr lang="en-US" sz="2000" b="1" dirty="0">
                <a:solidFill>
                  <a:srgbClr val="FFC000"/>
                </a:solidFill>
              </a:rPr>
              <a:t>Calcium and vitamin D </a:t>
            </a:r>
            <a:r>
              <a:rPr lang="en-US" sz="2000" b="1" dirty="0">
                <a:solidFill>
                  <a:srgbClr val="002060"/>
                </a:solidFill>
              </a:rPr>
              <a:t>supplementation should be encouraged in most women, not just </a:t>
            </a:r>
            <a:r>
              <a:rPr lang="en-US" sz="2000" b="1" dirty="0" err="1">
                <a:solidFill>
                  <a:srgbClr val="002060"/>
                </a:solidFill>
              </a:rPr>
              <a:t>depotmedroxyprogesterone</a:t>
            </a:r>
            <a:r>
              <a:rPr lang="en-US" sz="2000" b="1" dirty="0">
                <a:solidFill>
                  <a:srgbClr val="002060"/>
                </a:solidFill>
              </a:rPr>
              <a:t> acetate users, and an emphasis on </a:t>
            </a:r>
            <a:r>
              <a:rPr lang="en-US" sz="2000" b="1" dirty="0">
                <a:solidFill>
                  <a:srgbClr val="FFC000"/>
                </a:solidFill>
              </a:rPr>
              <a:t>smoking cessation is always worthwhile.</a:t>
            </a:r>
          </a:p>
          <a:p>
            <a:pPr>
              <a:lnSpc>
                <a:spcPct val="150000"/>
              </a:lnSpc>
            </a:pPr>
            <a:r>
              <a:rPr lang="en-US" sz="2000" b="1" dirty="0">
                <a:solidFill>
                  <a:srgbClr val="C00000"/>
                </a:solidFill>
              </a:rPr>
              <a:t>Bone density </a:t>
            </a:r>
            <a:r>
              <a:rPr lang="en-US" sz="2000" b="1" dirty="0">
                <a:solidFill>
                  <a:srgbClr val="002060"/>
                </a:solidFill>
              </a:rPr>
              <a:t>increases rapidly and significantly during adolescence. Almost all of the bone mass in the hip and the vertebral bodies will be accumulated in young women</a:t>
            </a:r>
            <a:r>
              <a:rPr lang="en-US" sz="2000" b="1" dirty="0"/>
              <a:t> </a:t>
            </a:r>
            <a:r>
              <a:rPr lang="en-US" sz="2000" b="1" dirty="0">
                <a:solidFill>
                  <a:srgbClr val="C00000"/>
                </a:solidFill>
              </a:rPr>
              <a:t>by age 18</a:t>
            </a:r>
            <a:r>
              <a:rPr lang="en-US" sz="2000" b="1" dirty="0"/>
              <a:t>, </a:t>
            </a:r>
            <a:r>
              <a:rPr lang="en-US" sz="2000" b="1" dirty="0">
                <a:solidFill>
                  <a:srgbClr val="002060"/>
                </a:solidFill>
              </a:rPr>
              <a:t>and the years immediately following menarche is especially important. For this reason, any drug that prevents this increase in bone density might increase the risk of </a:t>
            </a:r>
            <a:r>
              <a:rPr lang="en-US" sz="2000" b="1" dirty="0">
                <a:solidFill>
                  <a:srgbClr val="C00000"/>
                </a:solidFill>
              </a:rPr>
              <a:t>osteoporosis </a:t>
            </a:r>
            <a:r>
              <a:rPr lang="en-US" sz="2000" b="1" dirty="0"/>
              <a:t>later in life.</a:t>
            </a:r>
          </a:p>
          <a:p>
            <a:pPr>
              <a:lnSpc>
                <a:spcPct val="150000"/>
              </a:lnSpc>
            </a:pPr>
            <a:r>
              <a:rPr lang="en-US" sz="2000" b="1" dirty="0">
                <a:solidFill>
                  <a:srgbClr val="002060"/>
                </a:solidFill>
              </a:rPr>
              <a:t>An example of bone loss that is regained is the bone loss associated </a:t>
            </a:r>
            <a:r>
              <a:rPr lang="en-US" sz="2000" b="1" dirty="0" smtClean="0">
                <a:solidFill>
                  <a:srgbClr val="002060"/>
                </a:solidFill>
              </a:rPr>
              <a:t>with</a:t>
            </a:r>
            <a:r>
              <a:rPr lang="en-US" sz="2000" b="1" dirty="0" smtClean="0"/>
              <a:t> </a:t>
            </a:r>
            <a:r>
              <a:rPr lang="en-US" sz="2000" b="1" dirty="0">
                <a:solidFill>
                  <a:srgbClr val="C00000"/>
                </a:solidFill>
              </a:rPr>
              <a:t>lactation</a:t>
            </a:r>
            <a:r>
              <a:rPr lang="en-US" sz="2000" b="1" dirty="0"/>
              <a:t>. </a:t>
            </a:r>
            <a:r>
              <a:rPr lang="en-US" sz="2000" b="1" dirty="0">
                <a:solidFill>
                  <a:srgbClr val="002060"/>
                </a:solidFill>
              </a:rPr>
              <a:t>Secretion of calcium into the milk of lactating women approximately doubles the daily loss of calcium.229 In women who breast-feed for 6 months or more, this is accompanied by significant bone loss even in the</a:t>
            </a:r>
            <a:r>
              <a:rPr lang="en-US" sz="2000" b="1" dirty="0"/>
              <a:t> </a:t>
            </a:r>
            <a:r>
              <a:rPr lang="en-US" sz="2000" b="1" dirty="0">
                <a:solidFill>
                  <a:srgbClr val="C00000"/>
                </a:solidFill>
              </a:rPr>
              <a:t>presence of a high calcium intake. </a:t>
            </a:r>
            <a:r>
              <a:rPr lang="en-US" sz="2000" b="1" dirty="0">
                <a:solidFill>
                  <a:srgbClr val="002060"/>
                </a:solidFill>
              </a:rPr>
              <a:t>However, bone density rapidly returns to baseline levels in the 6 months after weaning.</a:t>
            </a:r>
          </a:p>
          <a:p>
            <a:pPr>
              <a:lnSpc>
                <a:spcPct val="150000"/>
              </a:lnSpc>
            </a:pPr>
            <a:r>
              <a:rPr lang="en-US" sz="2000" b="1" dirty="0">
                <a:solidFill>
                  <a:srgbClr val="002060"/>
                </a:solidFill>
              </a:rPr>
              <a:t>At the present time, in our view, the</a:t>
            </a:r>
            <a:r>
              <a:rPr lang="en-US" sz="2000" b="1" dirty="0"/>
              <a:t> </a:t>
            </a:r>
            <a:r>
              <a:rPr lang="en-US" sz="2000" b="1" dirty="0">
                <a:solidFill>
                  <a:schemeClr val="accent2"/>
                </a:solidFill>
              </a:rPr>
              <a:t>concern</a:t>
            </a:r>
            <a:r>
              <a:rPr lang="en-US" sz="2000" b="1" dirty="0"/>
              <a:t> over bone loss should </a:t>
            </a:r>
            <a:r>
              <a:rPr lang="en-US" sz="2000" b="1" dirty="0">
                <a:solidFill>
                  <a:schemeClr val="accent2"/>
                </a:solidFill>
              </a:rPr>
              <a:t>not be </a:t>
            </a:r>
            <a:r>
              <a:rPr lang="en-US" sz="2000" b="1" dirty="0"/>
              <a:t>a reason to avoid this method of contraception, and there is no need to impose a time limit on duration of use.</a:t>
            </a:r>
            <a:endParaRPr lang="en-US" sz="2000" b="1" dirty="0"/>
          </a:p>
        </p:txBody>
      </p:sp>
    </p:spTree>
    <p:extLst>
      <p:ext uri="{BB962C8B-B14F-4D97-AF65-F5344CB8AC3E}">
        <p14:creationId xmlns:p14="http://schemas.microsoft.com/office/powerpoint/2010/main" val="22016275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316978"/>
            <a:ext cx="9905998" cy="941015"/>
          </a:xfrm>
        </p:spPr>
        <p:txBody>
          <a:bodyPr/>
          <a:lstStyle/>
          <a:p>
            <a:r>
              <a:rPr lang="en-US" b="1" dirty="0">
                <a:solidFill>
                  <a:srgbClr val="C00000"/>
                </a:solidFill>
              </a:rPr>
              <a:t>Effect on Future Fertility</a:t>
            </a:r>
            <a:endParaRPr lang="en-US" dirty="0"/>
          </a:p>
        </p:txBody>
      </p:sp>
      <p:sp>
        <p:nvSpPr>
          <p:cNvPr id="3" name="Content Placeholder 2"/>
          <p:cNvSpPr>
            <a:spLocks noGrp="1"/>
          </p:cNvSpPr>
          <p:nvPr>
            <p:ph idx="1"/>
          </p:nvPr>
        </p:nvSpPr>
        <p:spPr>
          <a:xfrm>
            <a:off x="1141412" y="1307868"/>
            <a:ext cx="9905999" cy="5092931"/>
          </a:xfrm>
        </p:spPr>
        <p:txBody>
          <a:bodyPr>
            <a:normAutofit/>
          </a:bodyPr>
          <a:lstStyle/>
          <a:p>
            <a:pPr>
              <a:lnSpc>
                <a:spcPct val="150000"/>
              </a:lnSpc>
            </a:pPr>
            <a:r>
              <a:rPr lang="en-US" b="1" dirty="0">
                <a:solidFill>
                  <a:srgbClr val="002060"/>
                </a:solidFill>
              </a:rPr>
              <a:t>However, medroxyprogesterone acetate </a:t>
            </a:r>
            <a:r>
              <a:rPr lang="en-US" b="1" dirty="0">
                <a:solidFill>
                  <a:srgbClr val="FFC000"/>
                </a:solidFill>
              </a:rPr>
              <a:t>does not permanently </a:t>
            </a:r>
            <a:r>
              <a:rPr lang="en-US" b="1" dirty="0">
                <a:solidFill>
                  <a:srgbClr val="002060"/>
                </a:solidFill>
              </a:rPr>
              <a:t>suppress ovarian function</a:t>
            </a:r>
          </a:p>
          <a:p>
            <a:pPr>
              <a:lnSpc>
                <a:spcPct val="150000"/>
              </a:lnSpc>
            </a:pPr>
            <a:r>
              <a:rPr lang="en-US" b="1" dirty="0">
                <a:solidFill>
                  <a:srgbClr val="002060"/>
                </a:solidFill>
              </a:rPr>
              <a:t>The pregnancy rate in women discontinuing the injections is normal.</a:t>
            </a:r>
          </a:p>
          <a:p>
            <a:pPr>
              <a:lnSpc>
                <a:spcPct val="150000"/>
              </a:lnSpc>
            </a:pPr>
            <a:r>
              <a:rPr lang="en-US" b="1" dirty="0">
                <a:solidFill>
                  <a:srgbClr val="002060"/>
                </a:solidFill>
              </a:rPr>
              <a:t> By 18 months after the last injection, </a:t>
            </a:r>
            <a:r>
              <a:rPr lang="en-US" b="1" dirty="0">
                <a:solidFill>
                  <a:srgbClr val="FFC000"/>
                </a:solidFill>
              </a:rPr>
              <a:t>90% of depot-medroxyprogesterone </a:t>
            </a:r>
            <a:r>
              <a:rPr lang="en-US" b="1" dirty="0">
                <a:solidFill>
                  <a:srgbClr val="002060"/>
                </a:solidFill>
              </a:rPr>
              <a:t>acetate users have become pregnant, the same proportion as with other methods.</a:t>
            </a:r>
          </a:p>
          <a:p>
            <a:pPr>
              <a:lnSpc>
                <a:spcPct val="150000"/>
              </a:lnSpc>
            </a:pPr>
            <a:r>
              <a:rPr lang="en-US" b="1" dirty="0">
                <a:solidFill>
                  <a:srgbClr val="002060"/>
                </a:solidFill>
              </a:rPr>
              <a:t> The delay to conception is about 9 months after the last injection, and the delay </a:t>
            </a:r>
            <a:r>
              <a:rPr lang="en-US" b="1" dirty="0">
                <a:solidFill>
                  <a:srgbClr val="FFC000"/>
                </a:solidFill>
              </a:rPr>
              <a:t>does not increase with increasing duration of use</a:t>
            </a:r>
            <a:r>
              <a:rPr lang="en-US" b="1" dirty="0"/>
              <a:t>.</a:t>
            </a:r>
          </a:p>
          <a:p>
            <a:endParaRPr lang="en-US" dirty="0"/>
          </a:p>
        </p:txBody>
      </p:sp>
    </p:spTree>
    <p:extLst>
      <p:ext uri="{BB962C8B-B14F-4D97-AF65-F5344CB8AC3E}">
        <p14:creationId xmlns:p14="http://schemas.microsoft.com/office/powerpoint/2010/main" val="1717342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308176"/>
            <a:ext cx="9905998" cy="872231"/>
          </a:xfrm>
        </p:spPr>
        <p:txBody>
          <a:bodyPr>
            <a:normAutofit fontScale="90000"/>
          </a:bodyPr>
          <a:lstStyle/>
          <a:p>
            <a:r>
              <a:rPr lang="en-US" b="1" dirty="0">
                <a:solidFill>
                  <a:srgbClr val="C00000"/>
                </a:solidFill>
              </a:rPr>
              <a:t>Determining Menopause in Long-Term Users</a:t>
            </a:r>
            <a:endParaRPr lang="en-US" dirty="0"/>
          </a:p>
        </p:txBody>
      </p:sp>
      <p:sp>
        <p:nvSpPr>
          <p:cNvPr id="3" name="Content Placeholder 2"/>
          <p:cNvSpPr>
            <a:spLocks noGrp="1"/>
          </p:cNvSpPr>
          <p:nvPr>
            <p:ph idx="1"/>
          </p:nvPr>
        </p:nvSpPr>
        <p:spPr>
          <a:xfrm>
            <a:off x="759230" y="1180408"/>
            <a:ext cx="10911840" cy="5325688"/>
          </a:xfrm>
        </p:spPr>
        <p:txBody>
          <a:bodyPr>
            <a:normAutofit lnSpcReduction="10000"/>
          </a:bodyPr>
          <a:lstStyle/>
          <a:p>
            <a:pPr algn="just">
              <a:lnSpc>
                <a:spcPct val="150000"/>
              </a:lnSpc>
            </a:pPr>
            <a:r>
              <a:rPr lang="en-US" b="1" dirty="0">
                <a:solidFill>
                  <a:srgbClr val="002060"/>
                </a:solidFill>
              </a:rPr>
              <a:t>FSH secretion is regulated by both </a:t>
            </a:r>
            <a:r>
              <a:rPr lang="en-US" b="1" dirty="0">
                <a:solidFill>
                  <a:srgbClr val="FFC000"/>
                </a:solidFill>
              </a:rPr>
              <a:t>estrogen and inhibin,</a:t>
            </a:r>
            <a:r>
              <a:rPr lang="en-US" b="1" dirty="0">
                <a:solidFill>
                  <a:srgbClr val="002060"/>
                </a:solidFill>
              </a:rPr>
              <a:t> and therefore pharmacologic amounts of </a:t>
            </a:r>
            <a:r>
              <a:rPr lang="en-US" b="1" dirty="0" err="1">
                <a:solidFill>
                  <a:srgbClr val="002060"/>
                </a:solidFill>
              </a:rPr>
              <a:t>progestins</a:t>
            </a:r>
            <a:r>
              <a:rPr lang="en-US" b="1" dirty="0">
                <a:solidFill>
                  <a:srgbClr val="002060"/>
                </a:solidFill>
              </a:rPr>
              <a:t> do not restore postmenopausal levels of FSH to premenopausal levels.</a:t>
            </a:r>
          </a:p>
          <a:p>
            <a:pPr algn="just">
              <a:lnSpc>
                <a:spcPct val="150000"/>
              </a:lnSpc>
            </a:pPr>
            <a:r>
              <a:rPr lang="en-US" b="1" dirty="0">
                <a:solidFill>
                  <a:srgbClr val="002060"/>
                </a:solidFill>
              </a:rPr>
              <a:t>Greater reliability in measuring FSH is achieved with injectable methods of contraception if the blood sample is obtained prior to </a:t>
            </a:r>
            <a:r>
              <a:rPr lang="en-US" b="1" dirty="0">
                <a:solidFill>
                  <a:srgbClr val="FFC000"/>
                </a:solidFill>
              </a:rPr>
              <a:t>the next scheduled injection. </a:t>
            </a:r>
          </a:p>
          <a:p>
            <a:pPr algn="just">
              <a:lnSpc>
                <a:spcPct val="150000"/>
              </a:lnSpc>
            </a:pPr>
            <a:r>
              <a:rPr lang="en-US" b="1" dirty="0">
                <a:solidFill>
                  <a:srgbClr val="002060"/>
                </a:solidFill>
              </a:rPr>
              <a:t>We recommend measuring FSH annually beginning at </a:t>
            </a:r>
            <a:r>
              <a:rPr lang="en-US" b="1" dirty="0">
                <a:solidFill>
                  <a:srgbClr val="FFC000"/>
                </a:solidFill>
              </a:rPr>
              <a:t>age 50. </a:t>
            </a:r>
          </a:p>
          <a:p>
            <a:pPr algn="just">
              <a:lnSpc>
                <a:spcPct val="150000"/>
              </a:lnSpc>
            </a:pPr>
            <a:r>
              <a:rPr lang="en-US" b="1" dirty="0">
                <a:solidFill>
                  <a:srgbClr val="002060"/>
                </a:solidFill>
              </a:rPr>
              <a:t>An FSH level greater than 20 </a:t>
            </a:r>
            <a:r>
              <a:rPr lang="en-US" b="1" dirty="0" err="1">
                <a:solidFill>
                  <a:srgbClr val="002060"/>
                </a:solidFill>
              </a:rPr>
              <a:t>mIU</a:t>
            </a:r>
            <a:r>
              <a:rPr lang="en-US" b="1" dirty="0">
                <a:solidFill>
                  <a:srgbClr val="002060"/>
                </a:solidFill>
              </a:rPr>
              <a:t>/mL may suggest </a:t>
            </a:r>
            <a:r>
              <a:rPr lang="en-US" b="1" dirty="0" err="1">
                <a:solidFill>
                  <a:srgbClr val="002060"/>
                </a:solidFill>
              </a:rPr>
              <a:t>postmenopause</a:t>
            </a:r>
            <a:r>
              <a:rPr lang="en-US" b="1" dirty="0">
                <a:solidFill>
                  <a:srgbClr val="002060"/>
                </a:solidFill>
              </a:rPr>
              <a:t>, although a level of </a:t>
            </a:r>
            <a:r>
              <a:rPr lang="en-US" b="1" dirty="0">
                <a:solidFill>
                  <a:srgbClr val="FFC000"/>
                </a:solidFill>
              </a:rPr>
              <a:t>35–40 </a:t>
            </a:r>
            <a:r>
              <a:rPr lang="en-US" b="1" dirty="0" err="1">
                <a:solidFill>
                  <a:srgbClr val="FFC000"/>
                </a:solidFill>
              </a:rPr>
              <a:t>mIU</a:t>
            </a:r>
            <a:r>
              <a:rPr lang="en-US" b="1" dirty="0">
                <a:solidFill>
                  <a:srgbClr val="FFC000"/>
                </a:solidFill>
              </a:rPr>
              <a:t>/mL </a:t>
            </a:r>
            <a:r>
              <a:rPr lang="en-US" b="1" dirty="0"/>
              <a:t>is considered more reliable. </a:t>
            </a:r>
            <a:r>
              <a:rPr lang="en-US" b="1" dirty="0">
                <a:solidFill>
                  <a:srgbClr val="FFC000"/>
                </a:solidFill>
              </a:rPr>
              <a:t>Two spaced </a:t>
            </a:r>
            <a:r>
              <a:rPr lang="en-US" b="1" dirty="0"/>
              <a:t>measurements indicating menopause will allow reasonable certainty.</a:t>
            </a:r>
          </a:p>
          <a:p>
            <a:pPr algn="just"/>
            <a:endParaRPr lang="en-US" dirty="0"/>
          </a:p>
        </p:txBody>
      </p:sp>
    </p:spTree>
    <p:extLst>
      <p:ext uri="{BB962C8B-B14F-4D97-AF65-F5344CB8AC3E}">
        <p14:creationId xmlns:p14="http://schemas.microsoft.com/office/powerpoint/2010/main" val="21566616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0257" y="0"/>
            <a:ext cx="12232257" cy="6803366"/>
          </a:xfrm>
        </p:spPr>
      </p:pic>
    </p:spTree>
    <p:custDataLst>
      <p:tags r:id="rId1"/>
    </p:custDataLst>
    <p:extLst>
      <p:ext uri="{BB962C8B-B14F-4D97-AF65-F5344CB8AC3E}">
        <p14:creationId xmlns:p14="http://schemas.microsoft.com/office/powerpoint/2010/main" val="686828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480268"/>
            <a:ext cx="9905998" cy="1478570"/>
          </a:xfrm>
        </p:spPr>
        <p:txBody>
          <a:bodyPr/>
          <a:lstStyle/>
          <a:p>
            <a:r>
              <a:rPr lang="en-US" b="1" dirty="0">
                <a:solidFill>
                  <a:srgbClr val="C00000"/>
                </a:solidFill>
              </a:rPr>
              <a:t>APPROACH TO COC SELECTION</a:t>
            </a:r>
            <a:br>
              <a:rPr lang="en-US" b="1" dirty="0">
                <a:solidFill>
                  <a:srgbClr val="C00000"/>
                </a:solidFill>
              </a:rPr>
            </a:br>
            <a:endParaRPr lang="en-US" dirty="0"/>
          </a:p>
        </p:txBody>
      </p:sp>
      <p:sp>
        <p:nvSpPr>
          <p:cNvPr id="3" name="Content Placeholder 2"/>
          <p:cNvSpPr>
            <a:spLocks noGrp="1"/>
          </p:cNvSpPr>
          <p:nvPr>
            <p:ph idx="1"/>
          </p:nvPr>
        </p:nvSpPr>
        <p:spPr>
          <a:xfrm>
            <a:off x="993685" y="1585026"/>
            <a:ext cx="9973213" cy="4838331"/>
          </a:xfrm>
        </p:spPr>
        <p:txBody>
          <a:bodyPr>
            <a:normAutofit/>
          </a:bodyPr>
          <a:lstStyle/>
          <a:p>
            <a:pPr algn="just">
              <a:lnSpc>
                <a:spcPct val="150000"/>
              </a:lnSpc>
            </a:pPr>
            <a:r>
              <a:rPr lang="en-US" b="1" dirty="0" err="1">
                <a:solidFill>
                  <a:schemeClr val="bg1"/>
                </a:solidFill>
              </a:rPr>
              <a:t>Ethinyl</a:t>
            </a:r>
            <a:r>
              <a:rPr lang="en-US" b="1" dirty="0">
                <a:solidFill>
                  <a:schemeClr val="bg1"/>
                </a:solidFill>
              </a:rPr>
              <a:t> estradiol dose – Women should be prescribed a COC with </a:t>
            </a:r>
            <a:r>
              <a:rPr lang="en-US" b="1" dirty="0">
                <a:solidFill>
                  <a:srgbClr val="C00000"/>
                </a:solidFill>
              </a:rPr>
              <a:t>35 mcg </a:t>
            </a:r>
            <a:r>
              <a:rPr lang="en-US" b="1" dirty="0">
                <a:solidFill>
                  <a:schemeClr val="bg1"/>
                </a:solidFill>
              </a:rPr>
              <a:t>of </a:t>
            </a:r>
            <a:r>
              <a:rPr lang="en-US" b="1" dirty="0" err="1">
                <a:solidFill>
                  <a:schemeClr val="bg1"/>
                </a:solidFill>
              </a:rPr>
              <a:t>ethinyl</a:t>
            </a:r>
            <a:r>
              <a:rPr lang="en-US" b="1" dirty="0">
                <a:solidFill>
                  <a:schemeClr val="bg1"/>
                </a:solidFill>
              </a:rPr>
              <a:t> estradiol or less. The data regarding </a:t>
            </a:r>
            <a:r>
              <a:rPr lang="en-US" b="1" dirty="0">
                <a:solidFill>
                  <a:srgbClr val="C00000"/>
                </a:solidFill>
              </a:rPr>
              <a:t>safety of 20 mcg </a:t>
            </a:r>
            <a:r>
              <a:rPr lang="en-US" b="1" dirty="0">
                <a:solidFill>
                  <a:schemeClr val="bg1"/>
                </a:solidFill>
              </a:rPr>
              <a:t>versus 25, 30, or 35 mcg </a:t>
            </a:r>
            <a:r>
              <a:rPr lang="en-US" b="1" dirty="0" err="1">
                <a:solidFill>
                  <a:schemeClr val="bg1"/>
                </a:solidFill>
              </a:rPr>
              <a:t>ethinyl</a:t>
            </a:r>
            <a:r>
              <a:rPr lang="en-US" b="1" dirty="0">
                <a:solidFill>
                  <a:schemeClr val="bg1"/>
                </a:solidFill>
              </a:rPr>
              <a:t> estradiol COCs are not </a:t>
            </a:r>
            <a:r>
              <a:rPr lang="en-US" b="1" dirty="0">
                <a:solidFill>
                  <a:srgbClr val="C00000"/>
                </a:solidFill>
              </a:rPr>
              <a:t>strong enough </a:t>
            </a:r>
            <a:r>
              <a:rPr lang="en-US" b="1" dirty="0">
                <a:solidFill>
                  <a:schemeClr val="bg1"/>
                </a:solidFill>
              </a:rPr>
              <a:t>to endorse higher safety with 20 mcg </a:t>
            </a:r>
            <a:r>
              <a:rPr lang="en-US" b="1" dirty="0" smtClean="0">
                <a:solidFill>
                  <a:schemeClr val="bg1"/>
                </a:solidFill>
              </a:rPr>
              <a:t>pills</a:t>
            </a:r>
            <a:r>
              <a:rPr lang="fa-IR" b="1" dirty="0" smtClean="0">
                <a:solidFill>
                  <a:schemeClr val="bg1"/>
                </a:solidFill>
              </a:rPr>
              <a:t>.</a:t>
            </a:r>
          </a:p>
          <a:p>
            <a:pPr algn="just">
              <a:lnSpc>
                <a:spcPct val="150000"/>
              </a:lnSpc>
            </a:pPr>
            <a:r>
              <a:rPr lang="en-US" b="1" dirty="0" smtClean="0">
                <a:solidFill>
                  <a:schemeClr val="bg1"/>
                </a:solidFill>
              </a:rPr>
              <a:t>Nevertheless</a:t>
            </a:r>
            <a:r>
              <a:rPr lang="en-US" b="1" dirty="0">
                <a:solidFill>
                  <a:schemeClr val="bg1"/>
                </a:solidFill>
              </a:rPr>
              <a:t>, it makes sense to start with a 20 mcg dose, and the dose can be increased if </a:t>
            </a:r>
            <a:r>
              <a:rPr lang="en-US" b="1" dirty="0">
                <a:solidFill>
                  <a:srgbClr val="C00000"/>
                </a:solidFill>
              </a:rPr>
              <a:t>unscheduled bleeding </a:t>
            </a:r>
            <a:r>
              <a:rPr lang="en-US" b="1" dirty="0">
                <a:solidFill>
                  <a:schemeClr val="bg1"/>
                </a:solidFill>
              </a:rPr>
              <a:t>is a </a:t>
            </a:r>
            <a:r>
              <a:rPr lang="en-US" b="1" dirty="0" smtClean="0">
                <a:solidFill>
                  <a:schemeClr val="bg1"/>
                </a:solidFill>
              </a:rPr>
              <a:t>problem. </a:t>
            </a:r>
            <a:endParaRPr lang="fa-IR" b="1" dirty="0" smtClean="0">
              <a:solidFill>
                <a:schemeClr val="bg1"/>
              </a:solidFill>
            </a:endParaRPr>
          </a:p>
          <a:p>
            <a:pPr algn="just">
              <a:lnSpc>
                <a:spcPct val="150000"/>
              </a:lnSpc>
            </a:pPr>
            <a:r>
              <a:rPr lang="en-US" b="1" dirty="0" smtClean="0">
                <a:solidFill>
                  <a:schemeClr val="bg1"/>
                </a:solidFill>
              </a:rPr>
              <a:t>COCs </a:t>
            </a:r>
            <a:r>
              <a:rPr lang="en-US" b="1" dirty="0">
                <a:solidFill>
                  <a:schemeClr val="bg1"/>
                </a:solidFill>
              </a:rPr>
              <a:t>containing 50 mcg of </a:t>
            </a:r>
            <a:r>
              <a:rPr lang="en-US" b="1" dirty="0" err="1">
                <a:solidFill>
                  <a:schemeClr val="bg1"/>
                </a:solidFill>
              </a:rPr>
              <a:t>ethinyl</a:t>
            </a:r>
            <a:r>
              <a:rPr lang="en-US" b="1" dirty="0">
                <a:solidFill>
                  <a:schemeClr val="bg1"/>
                </a:solidFill>
              </a:rPr>
              <a:t> estradiol should not be used for contraception but are available for the </a:t>
            </a:r>
            <a:r>
              <a:rPr lang="en-US" b="1" dirty="0">
                <a:solidFill>
                  <a:srgbClr val="C00000"/>
                </a:solidFill>
              </a:rPr>
              <a:t>acute treatment of uterine bleeding</a:t>
            </a:r>
            <a:r>
              <a:rPr lang="en-US" b="1" dirty="0">
                <a:solidFill>
                  <a:schemeClr val="bg1"/>
                </a:solidFill>
              </a:rPr>
              <a:t>. </a:t>
            </a:r>
          </a:p>
        </p:txBody>
      </p:sp>
    </p:spTree>
    <p:custDataLst>
      <p:tags r:id="rId1"/>
    </p:custDataLst>
    <p:extLst>
      <p:ext uri="{BB962C8B-B14F-4D97-AF65-F5344CB8AC3E}">
        <p14:creationId xmlns:p14="http://schemas.microsoft.com/office/powerpoint/2010/main" val="3422817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186" y="175695"/>
            <a:ext cx="9905998" cy="1478570"/>
          </a:xfrm>
        </p:spPr>
        <p:txBody>
          <a:bodyPr/>
          <a:lstStyle/>
          <a:p>
            <a:r>
              <a:rPr lang="en-US" b="1" dirty="0">
                <a:solidFill>
                  <a:srgbClr val="C00000"/>
                </a:solidFill>
              </a:rPr>
              <a:t>APPROACH TO COC SELECTION</a:t>
            </a:r>
            <a:br>
              <a:rPr lang="en-US" b="1" dirty="0">
                <a:solidFill>
                  <a:srgbClr val="C00000"/>
                </a:solidFill>
              </a:rPr>
            </a:br>
            <a:endParaRPr lang="en-US" dirty="0"/>
          </a:p>
        </p:txBody>
      </p:sp>
      <p:sp>
        <p:nvSpPr>
          <p:cNvPr id="3" name="Content Placeholder 2"/>
          <p:cNvSpPr>
            <a:spLocks noGrp="1"/>
          </p:cNvSpPr>
          <p:nvPr>
            <p:ph idx="1"/>
          </p:nvPr>
        </p:nvSpPr>
        <p:spPr>
          <a:xfrm>
            <a:off x="1141412" y="1331650"/>
            <a:ext cx="9905999" cy="5291092"/>
          </a:xfrm>
        </p:spPr>
        <p:txBody>
          <a:bodyPr>
            <a:normAutofit lnSpcReduction="10000"/>
          </a:bodyPr>
          <a:lstStyle/>
          <a:p>
            <a:pPr>
              <a:lnSpc>
                <a:spcPct val="160000"/>
              </a:lnSpc>
            </a:pPr>
            <a:r>
              <a:rPr lang="en-US" b="1" dirty="0" smtClean="0">
                <a:solidFill>
                  <a:schemeClr val="bg1"/>
                </a:solidFill>
              </a:rPr>
              <a:t>Progestin type – Given that all COCs are </a:t>
            </a:r>
            <a:r>
              <a:rPr lang="en-US" b="1" dirty="0" err="1" smtClean="0">
                <a:solidFill>
                  <a:srgbClr val="C00000"/>
                </a:solidFill>
              </a:rPr>
              <a:t>antiandrogenic</a:t>
            </a:r>
            <a:r>
              <a:rPr lang="en-US" b="1" dirty="0" smtClean="0">
                <a:solidFill>
                  <a:srgbClr val="C00000"/>
                </a:solidFill>
              </a:rPr>
              <a:t> </a:t>
            </a:r>
            <a:r>
              <a:rPr lang="en-US" b="1" dirty="0" smtClean="0">
                <a:solidFill>
                  <a:schemeClr val="bg1"/>
                </a:solidFill>
              </a:rPr>
              <a:t>when the effects of both estrogen and progestin are considered, we </a:t>
            </a:r>
            <a:r>
              <a:rPr lang="en-US" b="1" dirty="0" smtClean="0">
                <a:solidFill>
                  <a:srgbClr val="C00000"/>
                </a:solidFill>
              </a:rPr>
              <a:t>do not preferentially </a:t>
            </a:r>
            <a:r>
              <a:rPr lang="en-US" b="1" dirty="0" smtClean="0">
                <a:solidFill>
                  <a:schemeClr val="bg1"/>
                </a:solidFill>
              </a:rPr>
              <a:t>prescribe based on </a:t>
            </a:r>
            <a:r>
              <a:rPr lang="en-US" b="1" dirty="0" smtClean="0">
                <a:solidFill>
                  <a:srgbClr val="C00000"/>
                </a:solidFill>
              </a:rPr>
              <a:t>progestin type </a:t>
            </a:r>
            <a:r>
              <a:rPr lang="en-US" b="1" dirty="0" smtClean="0">
                <a:solidFill>
                  <a:schemeClr val="bg1"/>
                </a:solidFill>
              </a:rPr>
              <a:t>even when considering </a:t>
            </a:r>
            <a:r>
              <a:rPr lang="en-US" b="1" dirty="0" err="1" smtClean="0">
                <a:solidFill>
                  <a:schemeClr val="bg1"/>
                </a:solidFill>
              </a:rPr>
              <a:t>hyperandrogenic</a:t>
            </a:r>
            <a:r>
              <a:rPr lang="en-US" b="1" dirty="0" smtClean="0">
                <a:solidFill>
                  <a:schemeClr val="bg1"/>
                </a:solidFill>
              </a:rPr>
              <a:t> symptoms. The data surrounding venous thromboembolism risk and progestin type are </a:t>
            </a:r>
            <a:r>
              <a:rPr lang="en-US" b="1" dirty="0" smtClean="0">
                <a:solidFill>
                  <a:srgbClr val="C00000"/>
                </a:solidFill>
              </a:rPr>
              <a:t>conflicting</a:t>
            </a:r>
            <a:r>
              <a:rPr lang="en-US" b="1" dirty="0" smtClean="0">
                <a:solidFill>
                  <a:schemeClr val="bg1"/>
                </a:solidFill>
              </a:rPr>
              <a:t>. There may be a slightly increased risk with </a:t>
            </a:r>
            <a:r>
              <a:rPr lang="en-US" b="1" dirty="0" smtClean="0">
                <a:solidFill>
                  <a:schemeClr val="accent2">
                    <a:lumMod val="75000"/>
                  </a:schemeClr>
                </a:solidFill>
              </a:rPr>
              <a:t>newer </a:t>
            </a:r>
            <a:r>
              <a:rPr lang="en-US" b="1" dirty="0" err="1" smtClean="0">
                <a:solidFill>
                  <a:schemeClr val="accent2">
                    <a:lumMod val="75000"/>
                  </a:schemeClr>
                </a:solidFill>
              </a:rPr>
              <a:t>progestins</a:t>
            </a:r>
            <a:r>
              <a:rPr lang="en-US" b="1" dirty="0" smtClean="0">
                <a:solidFill>
                  <a:schemeClr val="accent2">
                    <a:lumMod val="75000"/>
                  </a:schemeClr>
                </a:solidFill>
              </a:rPr>
              <a:t> </a:t>
            </a:r>
            <a:r>
              <a:rPr lang="en-US" b="1" dirty="0" smtClean="0">
                <a:solidFill>
                  <a:schemeClr val="bg1"/>
                </a:solidFill>
              </a:rPr>
              <a:t>(</a:t>
            </a:r>
            <a:r>
              <a:rPr lang="en-US" b="1" dirty="0" err="1" smtClean="0">
                <a:solidFill>
                  <a:schemeClr val="bg1"/>
                </a:solidFill>
              </a:rPr>
              <a:t>gestodene</a:t>
            </a:r>
            <a:r>
              <a:rPr lang="en-US" b="1" dirty="0" smtClean="0">
                <a:solidFill>
                  <a:schemeClr val="bg1"/>
                </a:solidFill>
              </a:rPr>
              <a:t>, </a:t>
            </a:r>
            <a:r>
              <a:rPr lang="en-US" b="1" dirty="0" err="1" smtClean="0">
                <a:solidFill>
                  <a:schemeClr val="bg1"/>
                </a:solidFill>
              </a:rPr>
              <a:t>desogestrel</a:t>
            </a:r>
            <a:r>
              <a:rPr lang="en-US" b="1" dirty="0" smtClean="0">
                <a:solidFill>
                  <a:schemeClr val="bg1"/>
                </a:solidFill>
              </a:rPr>
              <a:t>, and </a:t>
            </a:r>
            <a:r>
              <a:rPr lang="en-US" b="1" dirty="0" err="1" smtClean="0">
                <a:solidFill>
                  <a:schemeClr val="bg1"/>
                </a:solidFill>
              </a:rPr>
              <a:t>drospirenone</a:t>
            </a:r>
            <a:r>
              <a:rPr lang="en-US" b="1" dirty="0" smtClean="0">
                <a:solidFill>
                  <a:schemeClr val="bg1"/>
                </a:solidFill>
              </a:rPr>
              <a:t>)</a:t>
            </a:r>
            <a:r>
              <a:rPr lang="en-US" b="1" dirty="0" smtClean="0">
                <a:solidFill>
                  <a:srgbClr val="C00000"/>
                </a:solidFill>
              </a:rPr>
              <a:t> </a:t>
            </a:r>
            <a:r>
              <a:rPr lang="en-US" b="1" dirty="0" smtClean="0">
                <a:solidFill>
                  <a:schemeClr val="bg1"/>
                </a:solidFill>
              </a:rPr>
              <a:t>compared with </a:t>
            </a:r>
            <a:r>
              <a:rPr lang="en-US" b="1" dirty="0" err="1" smtClean="0">
                <a:solidFill>
                  <a:schemeClr val="bg1"/>
                </a:solidFill>
              </a:rPr>
              <a:t>levonorgestrel</a:t>
            </a:r>
            <a:r>
              <a:rPr lang="en-US" b="1" dirty="0" smtClean="0">
                <a:solidFill>
                  <a:schemeClr val="bg1"/>
                </a:solidFill>
              </a:rPr>
              <a:t>; however, the absolute risk is extremely </a:t>
            </a:r>
            <a:r>
              <a:rPr lang="en-US" b="1" dirty="0" smtClean="0">
                <a:solidFill>
                  <a:srgbClr val="C00000"/>
                </a:solidFill>
              </a:rPr>
              <a:t>low for all COCs</a:t>
            </a:r>
            <a:r>
              <a:rPr lang="en-US" b="1" dirty="0" smtClean="0">
                <a:solidFill>
                  <a:schemeClr val="bg1"/>
                </a:solidFill>
              </a:rPr>
              <a:t>. The evidence is not compelling enough to change prescribing patterns</a:t>
            </a:r>
            <a:r>
              <a:rPr lang="fa-IR" b="1" dirty="0" smtClean="0">
                <a:solidFill>
                  <a:schemeClr val="bg1"/>
                </a:solidFill>
              </a:rPr>
              <a:t>.</a:t>
            </a:r>
            <a:endParaRPr lang="en-US" b="1" dirty="0">
              <a:solidFill>
                <a:schemeClr val="bg1"/>
              </a:solidFill>
            </a:endParaRPr>
          </a:p>
        </p:txBody>
      </p:sp>
    </p:spTree>
    <p:custDataLst>
      <p:tags r:id="rId1"/>
    </p:custDataLst>
    <p:extLst>
      <p:ext uri="{BB962C8B-B14F-4D97-AF65-F5344CB8AC3E}">
        <p14:creationId xmlns:p14="http://schemas.microsoft.com/office/powerpoint/2010/main" val="892685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APPROACH TO COC SELECTION</a:t>
            </a:r>
            <a:br>
              <a:rPr lang="en-US" b="1" dirty="0">
                <a:solidFill>
                  <a:srgbClr val="C00000"/>
                </a:solidFill>
              </a:rPr>
            </a:br>
            <a:endParaRPr lang="en-US" dirty="0"/>
          </a:p>
        </p:txBody>
      </p:sp>
      <p:sp>
        <p:nvSpPr>
          <p:cNvPr id="3" name="Content Placeholder 2"/>
          <p:cNvSpPr>
            <a:spLocks noGrp="1"/>
          </p:cNvSpPr>
          <p:nvPr>
            <p:ph idx="1"/>
          </p:nvPr>
        </p:nvSpPr>
        <p:spPr>
          <a:xfrm>
            <a:off x="1003390" y="2653141"/>
            <a:ext cx="9905999" cy="5291090"/>
          </a:xfrm>
        </p:spPr>
        <p:txBody>
          <a:bodyPr/>
          <a:lstStyle/>
          <a:p>
            <a:pPr>
              <a:lnSpc>
                <a:spcPct val="150000"/>
              </a:lnSpc>
            </a:pPr>
            <a:r>
              <a:rPr lang="en-US" b="1" dirty="0">
                <a:solidFill>
                  <a:schemeClr val="bg1"/>
                </a:solidFill>
              </a:rPr>
              <a:t>21/7 versus 24/4 – </a:t>
            </a:r>
            <a:endParaRPr lang="fa-IR" b="1" dirty="0" smtClean="0">
              <a:solidFill>
                <a:schemeClr val="bg1"/>
              </a:solidFill>
            </a:endParaRPr>
          </a:p>
          <a:p>
            <a:pPr>
              <a:lnSpc>
                <a:spcPct val="150000"/>
              </a:lnSpc>
            </a:pPr>
            <a:r>
              <a:rPr lang="en-US" b="1" dirty="0" smtClean="0">
                <a:solidFill>
                  <a:schemeClr val="bg1"/>
                </a:solidFill>
              </a:rPr>
              <a:t>We </a:t>
            </a:r>
            <a:r>
              <a:rPr lang="en-US" b="1" dirty="0">
                <a:solidFill>
                  <a:schemeClr val="bg1"/>
                </a:solidFill>
              </a:rPr>
              <a:t>prefer 24/4 to 21/7 formulations if feasible due to emerging evidence about increased efficacy (especially for obese women) and decreased hormone withdrawal side effects during the hormone-free interval</a:t>
            </a:r>
          </a:p>
        </p:txBody>
      </p:sp>
    </p:spTree>
    <p:custDataLst>
      <p:tags r:id="rId1"/>
    </p:custDataLst>
    <p:extLst>
      <p:ext uri="{BB962C8B-B14F-4D97-AF65-F5344CB8AC3E}">
        <p14:creationId xmlns:p14="http://schemas.microsoft.com/office/powerpoint/2010/main" val="2922779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419" y="49175"/>
            <a:ext cx="9905998" cy="1478570"/>
          </a:xfrm>
        </p:spPr>
        <p:txBody>
          <a:bodyPr/>
          <a:lstStyle/>
          <a:p>
            <a:r>
              <a:rPr lang="en-US" dirty="0">
                <a:solidFill>
                  <a:srgbClr val="C00000"/>
                </a:solidFill>
              </a:rPr>
              <a:t>MECHANISMS OF ACTION</a:t>
            </a:r>
            <a:br>
              <a:rPr lang="en-US" dirty="0">
                <a:solidFill>
                  <a:srgbClr val="C00000"/>
                </a:solidFill>
              </a:rPr>
            </a:br>
            <a:endParaRPr lang="en-US" dirty="0">
              <a:solidFill>
                <a:srgbClr val="C00000"/>
              </a:solidFill>
            </a:endParaRPr>
          </a:p>
        </p:txBody>
      </p:sp>
      <p:sp>
        <p:nvSpPr>
          <p:cNvPr id="3" name="Content Placeholder 2"/>
          <p:cNvSpPr>
            <a:spLocks noGrp="1"/>
          </p:cNvSpPr>
          <p:nvPr>
            <p:ph idx="1"/>
          </p:nvPr>
        </p:nvSpPr>
        <p:spPr>
          <a:xfrm>
            <a:off x="1141412" y="1110513"/>
            <a:ext cx="10573260" cy="5388634"/>
          </a:xfrm>
        </p:spPr>
        <p:txBody>
          <a:bodyPr>
            <a:normAutofit/>
          </a:bodyPr>
          <a:lstStyle/>
          <a:p>
            <a:pPr algn="just"/>
            <a:r>
              <a:rPr lang="en-US" b="1" dirty="0">
                <a:solidFill>
                  <a:schemeClr val="bg1"/>
                </a:solidFill>
              </a:rPr>
              <a:t>The main contraceptive </a:t>
            </a:r>
            <a:r>
              <a:rPr lang="en-US" b="1" dirty="0" smtClean="0">
                <a:solidFill>
                  <a:schemeClr val="bg1"/>
                </a:solidFill>
              </a:rPr>
              <a:t>efficacy </a:t>
            </a:r>
            <a:r>
              <a:rPr lang="en-US" b="1" dirty="0">
                <a:solidFill>
                  <a:schemeClr val="bg1"/>
                </a:solidFill>
              </a:rPr>
              <a:t>is </a:t>
            </a:r>
            <a:r>
              <a:rPr lang="en-US" b="1" dirty="0">
                <a:solidFill>
                  <a:srgbClr val="C00000"/>
                </a:solidFill>
              </a:rPr>
              <a:t>suppression of ovulation </a:t>
            </a:r>
            <a:r>
              <a:rPr lang="en-US" b="1" dirty="0">
                <a:solidFill>
                  <a:schemeClr val="bg1"/>
                </a:solidFill>
              </a:rPr>
              <a:t>by inhibition of gonadotropin-releasing hormone </a:t>
            </a:r>
            <a:r>
              <a:rPr lang="en-US" b="1" dirty="0">
                <a:solidFill>
                  <a:srgbClr val="C00000"/>
                </a:solidFill>
              </a:rPr>
              <a:t>(</a:t>
            </a:r>
            <a:r>
              <a:rPr lang="en-US" b="1" dirty="0" err="1">
                <a:solidFill>
                  <a:srgbClr val="C00000"/>
                </a:solidFill>
              </a:rPr>
              <a:t>GnRH</a:t>
            </a:r>
            <a:r>
              <a:rPr lang="en-US" b="1" dirty="0">
                <a:solidFill>
                  <a:srgbClr val="C00000"/>
                </a:solidFill>
              </a:rPr>
              <a:t>), </a:t>
            </a:r>
            <a:r>
              <a:rPr lang="en-US" b="1" dirty="0">
                <a:solidFill>
                  <a:schemeClr val="bg1"/>
                </a:solidFill>
              </a:rPr>
              <a:t>luteinizing hormone (</a:t>
            </a:r>
            <a:r>
              <a:rPr lang="en-US" b="1" dirty="0">
                <a:solidFill>
                  <a:srgbClr val="C00000"/>
                </a:solidFill>
              </a:rPr>
              <a:t>LH</a:t>
            </a:r>
            <a:r>
              <a:rPr lang="en-US" b="1" dirty="0">
                <a:solidFill>
                  <a:schemeClr val="bg1"/>
                </a:solidFill>
              </a:rPr>
              <a:t>), follicle-stimulating hormone </a:t>
            </a:r>
            <a:r>
              <a:rPr lang="en-US" b="1" dirty="0">
                <a:solidFill>
                  <a:srgbClr val="C00000"/>
                </a:solidFill>
              </a:rPr>
              <a:t>(FSH)</a:t>
            </a:r>
            <a:r>
              <a:rPr lang="en-US" b="1" dirty="0">
                <a:solidFill>
                  <a:schemeClr val="bg1"/>
                </a:solidFill>
              </a:rPr>
              <a:t> and the </a:t>
            </a:r>
            <a:r>
              <a:rPr lang="en-US" b="1" dirty="0">
                <a:solidFill>
                  <a:srgbClr val="C00000"/>
                </a:solidFill>
              </a:rPr>
              <a:t>mid-cycle LH surge</a:t>
            </a:r>
            <a:r>
              <a:rPr lang="en-US" b="1" dirty="0">
                <a:solidFill>
                  <a:schemeClr val="bg1"/>
                </a:solidFill>
              </a:rPr>
              <a:t>. This effect is mediated by </a:t>
            </a:r>
            <a:r>
              <a:rPr lang="en-US" b="1" dirty="0">
                <a:solidFill>
                  <a:srgbClr val="C00000"/>
                </a:solidFill>
              </a:rPr>
              <a:t>both the progestin and estrogen </a:t>
            </a:r>
            <a:r>
              <a:rPr lang="en-US" b="1" dirty="0">
                <a:solidFill>
                  <a:schemeClr val="bg1"/>
                </a:solidFill>
              </a:rPr>
              <a:t>component of the COC working </a:t>
            </a:r>
            <a:r>
              <a:rPr lang="en-US" b="1" dirty="0" smtClean="0">
                <a:solidFill>
                  <a:srgbClr val="C00000"/>
                </a:solidFill>
              </a:rPr>
              <a:t>synergistically</a:t>
            </a:r>
            <a:r>
              <a:rPr lang="en-US" b="1" dirty="0" smtClean="0">
                <a:solidFill>
                  <a:schemeClr val="bg1"/>
                </a:solidFill>
              </a:rPr>
              <a:t>, </a:t>
            </a:r>
            <a:r>
              <a:rPr lang="en-US" b="1" dirty="0">
                <a:solidFill>
                  <a:schemeClr val="bg1"/>
                </a:solidFill>
              </a:rPr>
              <a:t>but estrogen suppression of FSH, which in turn prevents </a:t>
            </a:r>
            <a:r>
              <a:rPr lang="en-US" b="1" dirty="0" err="1">
                <a:solidFill>
                  <a:schemeClr val="bg1"/>
                </a:solidFill>
              </a:rPr>
              <a:t>folliculogenesis</a:t>
            </a:r>
            <a:r>
              <a:rPr lang="en-US" b="1" dirty="0">
                <a:solidFill>
                  <a:schemeClr val="bg1"/>
                </a:solidFill>
              </a:rPr>
              <a:t>, is likely </a:t>
            </a:r>
            <a:r>
              <a:rPr lang="en-US" b="1" dirty="0" smtClean="0">
                <a:solidFill>
                  <a:schemeClr val="bg1"/>
                </a:solidFill>
              </a:rPr>
              <a:t>the </a:t>
            </a:r>
            <a:r>
              <a:rPr lang="en-US" b="1" dirty="0">
                <a:solidFill>
                  <a:srgbClr val="C00000"/>
                </a:solidFill>
              </a:rPr>
              <a:t>most important </a:t>
            </a:r>
            <a:r>
              <a:rPr lang="en-US" b="1" dirty="0" smtClean="0">
                <a:solidFill>
                  <a:srgbClr val="C00000"/>
                </a:solidFill>
              </a:rPr>
              <a:t>mechanism</a:t>
            </a:r>
            <a:r>
              <a:rPr lang="en-US" b="1" dirty="0" smtClean="0">
                <a:solidFill>
                  <a:schemeClr val="bg1"/>
                </a:solidFill>
              </a:rPr>
              <a:t>.</a:t>
            </a:r>
          </a:p>
          <a:p>
            <a:pPr algn="just"/>
            <a:r>
              <a:rPr lang="en-US" b="1" dirty="0">
                <a:solidFill>
                  <a:schemeClr val="bg1"/>
                </a:solidFill>
              </a:rPr>
              <a:t>Effects on the endometrium, rendering it </a:t>
            </a:r>
            <a:r>
              <a:rPr lang="en-US" b="1" dirty="0">
                <a:solidFill>
                  <a:srgbClr val="C00000"/>
                </a:solidFill>
              </a:rPr>
              <a:t>less suitable for implantation</a:t>
            </a:r>
            <a:r>
              <a:rPr lang="en-US" b="1" dirty="0">
                <a:solidFill>
                  <a:schemeClr val="bg1"/>
                </a:solidFill>
              </a:rPr>
              <a:t>. Long-term cyclic or daily progestin exposure leads to endometrial </a:t>
            </a:r>
            <a:r>
              <a:rPr lang="en-US" b="1" dirty="0" err="1">
                <a:solidFill>
                  <a:schemeClr val="bg1"/>
                </a:solidFill>
              </a:rPr>
              <a:t>decidualization</a:t>
            </a:r>
            <a:r>
              <a:rPr lang="en-US" b="1" dirty="0">
                <a:solidFill>
                  <a:schemeClr val="bg1"/>
                </a:solidFill>
              </a:rPr>
              <a:t> and eventual atrophy</a:t>
            </a:r>
            <a:r>
              <a:rPr lang="en-US" b="1" dirty="0" smtClean="0">
                <a:solidFill>
                  <a:schemeClr val="bg1"/>
                </a:solidFill>
              </a:rPr>
              <a:t>.</a:t>
            </a:r>
            <a:endParaRPr lang="en-US" b="1" dirty="0">
              <a:solidFill>
                <a:schemeClr val="bg1"/>
              </a:solidFill>
            </a:endParaRPr>
          </a:p>
          <a:p>
            <a:pPr algn="just"/>
            <a:r>
              <a:rPr lang="en-US" b="1" dirty="0">
                <a:solidFill>
                  <a:schemeClr val="bg1"/>
                </a:solidFill>
              </a:rPr>
              <a:t>Thickening of cervical </a:t>
            </a:r>
            <a:r>
              <a:rPr lang="en-US" b="1" dirty="0" smtClean="0">
                <a:solidFill>
                  <a:schemeClr val="bg1"/>
                </a:solidFill>
              </a:rPr>
              <a:t>mucus, becomes </a:t>
            </a:r>
            <a:r>
              <a:rPr lang="en-US" b="1" dirty="0">
                <a:solidFill>
                  <a:schemeClr val="bg1"/>
                </a:solidFill>
              </a:rPr>
              <a:t>less permeable to penetration </a:t>
            </a:r>
            <a:r>
              <a:rPr lang="en-US" b="1" u="sng" dirty="0">
                <a:solidFill>
                  <a:srgbClr val="C00000"/>
                </a:solidFill>
              </a:rPr>
              <a:t>by sperm</a:t>
            </a:r>
            <a:r>
              <a:rPr lang="en-US" b="1" dirty="0" smtClean="0">
                <a:solidFill>
                  <a:schemeClr val="bg1"/>
                </a:solidFill>
              </a:rPr>
              <a:t>.</a:t>
            </a:r>
            <a:endParaRPr lang="en-US" b="1" dirty="0">
              <a:solidFill>
                <a:schemeClr val="bg1"/>
              </a:solidFill>
            </a:endParaRPr>
          </a:p>
          <a:p>
            <a:pPr algn="just"/>
            <a:r>
              <a:rPr lang="en-US" b="1" dirty="0">
                <a:solidFill>
                  <a:schemeClr val="bg1"/>
                </a:solidFill>
              </a:rPr>
              <a:t>Impairment of normal </a:t>
            </a:r>
            <a:r>
              <a:rPr lang="en-US" b="1" dirty="0">
                <a:solidFill>
                  <a:srgbClr val="C00000"/>
                </a:solidFill>
              </a:rPr>
              <a:t>tubal motility and </a:t>
            </a:r>
            <a:r>
              <a:rPr lang="en-US" b="1" dirty="0" smtClean="0">
                <a:solidFill>
                  <a:srgbClr val="C00000"/>
                </a:solidFill>
              </a:rPr>
              <a:t>peristalsis.</a:t>
            </a:r>
            <a:endParaRPr lang="en-US" b="1" dirty="0">
              <a:solidFill>
                <a:schemeClr val="bg1"/>
              </a:solidFill>
            </a:endParaRPr>
          </a:p>
        </p:txBody>
      </p:sp>
    </p:spTree>
    <p:custDataLst>
      <p:tags r:id="rId1"/>
    </p:custDataLst>
    <p:extLst>
      <p:ext uri="{BB962C8B-B14F-4D97-AF65-F5344CB8AC3E}">
        <p14:creationId xmlns:p14="http://schemas.microsoft.com/office/powerpoint/2010/main" val="2077109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5165" y="-178857"/>
            <a:ext cx="9905998" cy="1478570"/>
          </a:xfrm>
        </p:spPr>
        <p:txBody>
          <a:bodyPr>
            <a:normAutofit/>
          </a:bodyPr>
          <a:lstStyle/>
          <a:p>
            <a:r>
              <a:rPr lang="en-US" sz="2000" b="1" dirty="0">
                <a:solidFill>
                  <a:srgbClr val="C00000"/>
                </a:solidFill>
              </a:rPr>
              <a:t>CANDIDATES </a:t>
            </a:r>
            <a:r>
              <a:rPr lang="en-US" sz="2000" b="1" dirty="0" smtClean="0">
                <a:solidFill>
                  <a:srgbClr val="C00000"/>
                </a:solidFill>
              </a:rPr>
              <a:t>(both </a:t>
            </a:r>
            <a:r>
              <a:rPr lang="en-US" sz="2000" b="1" dirty="0">
                <a:solidFill>
                  <a:srgbClr val="C00000"/>
                </a:solidFill>
              </a:rPr>
              <a:t>the World Health Organization (WHO) and the Centers for Disease Control and Prevention (CDC) </a:t>
            </a:r>
            <a:r>
              <a:rPr lang="en-US" sz="2000" b="1" dirty="0" smtClean="0">
                <a:solidFill>
                  <a:srgbClr val="FFFF00"/>
                </a:solidFill>
              </a:rPr>
              <a:t>…. Unacceptable risk</a:t>
            </a:r>
            <a:endParaRPr lang="en-US" sz="2000" b="1" dirty="0">
              <a:solidFill>
                <a:srgbClr val="FFFF00"/>
              </a:solidFill>
            </a:endParaRPr>
          </a:p>
        </p:txBody>
      </p:sp>
      <p:sp>
        <p:nvSpPr>
          <p:cNvPr id="3" name="Content Placeholder 2"/>
          <p:cNvSpPr>
            <a:spLocks noGrp="1"/>
          </p:cNvSpPr>
          <p:nvPr>
            <p:ph idx="1"/>
          </p:nvPr>
        </p:nvSpPr>
        <p:spPr>
          <a:xfrm>
            <a:off x="1037895" y="1023668"/>
            <a:ext cx="10579010" cy="5601420"/>
          </a:xfrm>
        </p:spPr>
        <p:txBody>
          <a:bodyPr>
            <a:noAutofit/>
          </a:bodyPr>
          <a:lstStyle/>
          <a:p>
            <a:r>
              <a:rPr lang="en-US" sz="2000" b="1" dirty="0"/>
              <a:t> </a:t>
            </a:r>
            <a:r>
              <a:rPr lang="en-US" sz="2000" b="1" dirty="0">
                <a:solidFill>
                  <a:schemeClr val="bg1"/>
                </a:solidFill>
              </a:rPr>
              <a:t>≥35 years and smoking ≥15 cigarettes per </a:t>
            </a:r>
            <a:r>
              <a:rPr lang="en-US" sz="2000" b="1" dirty="0" smtClean="0">
                <a:solidFill>
                  <a:schemeClr val="bg1"/>
                </a:solidFill>
              </a:rPr>
              <a:t>day</a:t>
            </a:r>
            <a:endParaRPr lang="en-US" sz="2000" b="1" dirty="0">
              <a:solidFill>
                <a:schemeClr val="bg1"/>
              </a:solidFill>
            </a:endParaRPr>
          </a:p>
          <a:p>
            <a:r>
              <a:rPr lang="en-US" sz="2000" b="1" dirty="0">
                <a:solidFill>
                  <a:schemeClr val="bg1"/>
                </a:solidFill>
              </a:rPr>
              <a:t>Multiple risk factors for arterial cardiovascular disease (such as older age, smoking, diabetes, and hypertension</a:t>
            </a:r>
            <a:r>
              <a:rPr lang="en-US" sz="2000" b="1" dirty="0" smtClean="0">
                <a:solidFill>
                  <a:schemeClr val="bg1"/>
                </a:solidFill>
              </a:rPr>
              <a:t>)</a:t>
            </a:r>
            <a:endParaRPr lang="en-US" sz="2000" b="1" dirty="0">
              <a:solidFill>
                <a:schemeClr val="bg1"/>
              </a:solidFill>
            </a:endParaRPr>
          </a:p>
          <a:p>
            <a:r>
              <a:rPr lang="en-US" sz="2000" b="1" dirty="0">
                <a:solidFill>
                  <a:schemeClr val="bg1"/>
                </a:solidFill>
              </a:rPr>
              <a:t>Hypertension (systolic ≥160 mmHg or diastolic ≥100 mmHg</a:t>
            </a:r>
            <a:r>
              <a:rPr lang="en-US" sz="2000" b="1" dirty="0" smtClean="0">
                <a:solidFill>
                  <a:schemeClr val="bg1"/>
                </a:solidFill>
              </a:rPr>
              <a:t>)</a:t>
            </a:r>
            <a:endParaRPr lang="en-US" sz="2000" b="1" dirty="0">
              <a:solidFill>
                <a:schemeClr val="bg1"/>
              </a:solidFill>
            </a:endParaRPr>
          </a:p>
          <a:p>
            <a:r>
              <a:rPr lang="en-US" sz="2000" b="1" dirty="0">
                <a:solidFill>
                  <a:schemeClr val="bg1"/>
                </a:solidFill>
              </a:rPr>
              <a:t>Venous thromboembolism (VTE; unless on </a:t>
            </a:r>
            <a:r>
              <a:rPr lang="en-US" sz="2000" b="1" dirty="0" smtClean="0">
                <a:solidFill>
                  <a:schemeClr val="bg1"/>
                </a:solidFill>
              </a:rPr>
              <a:t>anticoagulation)</a:t>
            </a:r>
          </a:p>
          <a:p>
            <a:r>
              <a:rPr lang="en-US" sz="2000" b="1" dirty="0" smtClean="0">
                <a:solidFill>
                  <a:schemeClr val="bg1"/>
                </a:solidFill>
              </a:rPr>
              <a:t>Known </a:t>
            </a:r>
            <a:r>
              <a:rPr lang="en-US" sz="2000" b="1" dirty="0">
                <a:solidFill>
                  <a:schemeClr val="bg1"/>
                </a:solidFill>
              </a:rPr>
              <a:t>ischemic heart </a:t>
            </a:r>
            <a:r>
              <a:rPr lang="en-US" sz="2000" b="1" dirty="0" smtClean="0">
                <a:solidFill>
                  <a:schemeClr val="bg1"/>
                </a:solidFill>
              </a:rPr>
              <a:t>disease,,,,,,,,,,,,,,,,,, History </a:t>
            </a:r>
            <a:r>
              <a:rPr lang="en-US" sz="2000" b="1" dirty="0">
                <a:solidFill>
                  <a:schemeClr val="bg1"/>
                </a:solidFill>
              </a:rPr>
              <a:t>of stroke,,,,,,,,,,,,,,, Migraine with </a:t>
            </a:r>
            <a:r>
              <a:rPr lang="en-US" sz="2000" b="1" dirty="0" smtClean="0">
                <a:solidFill>
                  <a:schemeClr val="bg1"/>
                </a:solidFill>
              </a:rPr>
              <a:t>aura</a:t>
            </a:r>
            <a:endParaRPr lang="en-US" sz="2000" b="1" dirty="0">
              <a:solidFill>
                <a:schemeClr val="bg1"/>
              </a:solidFill>
            </a:endParaRPr>
          </a:p>
          <a:p>
            <a:r>
              <a:rPr lang="en-US" sz="2000" b="1" dirty="0">
                <a:solidFill>
                  <a:srgbClr val="FFFF00"/>
                </a:solidFill>
              </a:rPr>
              <a:t>Complicated </a:t>
            </a:r>
            <a:r>
              <a:rPr lang="en-US" sz="2000" b="1" dirty="0" err="1">
                <a:solidFill>
                  <a:schemeClr val="bg1"/>
                </a:solidFill>
              </a:rPr>
              <a:t>valvular</a:t>
            </a:r>
            <a:r>
              <a:rPr lang="en-US" sz="2000" b="1" dirty="0">
                <a:solidFill>
                  <a:schemeClr val="bg1"/>
                </a:solidFill>
              </a:rPr>
              <a:t> heart disease (pulmonary hypertension, risk for atrial fibrillation, history of subacute bacterial endocarditis</a:t>
            </a:r>
            <a:r>
              <a:rPr lang="en-US" sz="2000" b="1" dirty="0" smtClean="0">
                <a:solidFill>
                  <a:schemeClr val="bg1"/>
                </a:solidFill>
              </a:rPr>
              <a:t>)</a:t>
            </a:r>
            <a:endParaRPr lang="en-US" sz="2000" b="1" dirty="0">
              <a:solidFill>
                <a:schemeClr val="bg1"/>
              </a:solidFill>
            </a:endParaRPr>
          </a:p>
          <a:p>
            <a:r>
              <a:rPr lang="en-US" sz="2000" b="1" dirty="0">
                <a:solidFill>
                  <a:schemeClr val="bg1"/>
                </a:solidFill>
              </a:rPr>
              <a:t>Current breast </a:t>
            </a:r>
            <a:r>
              <a:rPr lang="en-US" sz="2000" b="1" dirty="0" smtClean="0">
                <a:solidFill>
                  <a:schemeClr val="bg1"/>
                </a:solidFill>
              </a:rPr>
              <a:t>cancer,     Severe </a:t>
            </a:r>
            <a:r>
              <a:rPr lang="en-US" sz="2000" b="1" dirty="0">
                <a:solidFill>
                  <a:schemeClr val="bg1"/>
                </a:solidFill>
              </a:rPr>
              <a:t>(decompensated) </a:t>
            </a:r>
            <a:r>
              <a:rPr lang="en-US" sz="2000" b="1" dirty="0" smtClean="0">
                <a:solidFill>
                  <a:schemeClr val="bg1"/>
                </a:solidFill>
              </a:rPr>
              <a:t>cirrhosis</a:t>
            </a:r>
            <a:endParaRPr lang="en-US" sz="2000" b="1" dirty="0">
              <a:solidFill>
                <a:schemeClr val="bg1"/>
              </a:solidFill>
            </a:endParaRPr>
          </a:p>
          <a:p>
            <a:r>
              <a:rPr lang="en-US" sz="2000" b="1" dirty="0">
                <a:solidFill>
                  <a:schemeClr val="bg1"/>
                </a:solidFill>
              </a:rPr>
              <a:t>Hepatocellular adenoma or malignant </a:t>
            </a:r>
            <a:r>
              <a:rPr lang="en-US" sz="2000" b="1" dirty="0" err="1" smtClean="0">
                <a:solidFill>
                  <a:schemeClr val="bg1"/>
                </a:solidFill>
              </a:rPr>
              <a:t>hepatoma</a:t>
            </a:r>
            <a:endParaRPr lang="en-US" sz="2000" b="1" dirty="0" smtClean="0">
              <a:solidFill>
                <a:schemeClr val="bg1"/>
              </a:solidFill>
            </a:endParaRPr>
          </a:p>
          <a:p>
            <a:r>
              <a:rPr lang="en-US" sz="2000" b="1" dirty="0" smtClean="0">
                <a:solidFill>
                  <a:schemeClr val="bg1"/>
                </a:solidFill>
              </a:rPr>
              <a:t>Diabetes </a:t>
            </a:r>
            <a:r>
              <a:rPr lang="en-US" sz="2000" b="1" dirty="0">
                <a:solidFill>
                  <a:schemeClr val="bg1"/>
                </a:solidFill>
              </a:rPr>
              <a:t>mellitus of &gt;20 years duration or with nephropathy, retinopathy, or neuropathy</a:t>
            </a:r>
          </a:p>
        </p:txBody>
      </p:sp>
    </p:spTree>
    <p:custDataLst>
      <p:tags r:id="rId1"/>
    </p:custDataLst>
    <p:extLst>
      <p:ext uri="{BB962C8B-B14F-4D97-AF65-F5344CB8AC3E}">
        <p14:creationId xmlns:p14="http://schemas.microsoft.com/office/powerpoint/2010/main" val="1688497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D726F645-3C4F-44C8-BB5D-DDEDBE2D23F6}"/>
  <p:tag name="ISPRING_RESOURCE_FOLDER" val="D:\alzahra pptx\تدریس رزیدنتی\oral contraceptives up to date &amp; drugs\"/>
  <p:tag name="ISPRING_PRESENTATION_PATH" val="D:\alzahra pptx\تدریس رزیدنتی\oral contraceptives up to date &amp; drugs.pptx"/>
  <p:tag name="ISPRING_PROJECT_VERSION" val="9.3"/>
  <p:tag name="ISPRING_PROJECT_FOLDER_UPDATED" val="1"/>
  <p:tag name="ISPRING_SCREEN_RECS_UPDATED" val="D:\alzahra pptx\تدریس رزیدنتی\oral contraceptives up to date &amp; drugs\"/>
  <p:tag name="ISPRING_PRESENTATION_INFO_2" val="&lt;?xml version=&quot;1.0&quot; encoding=&quot;UTF-8&quot; standalone=&quot;no&quot; ?&gt;&#10;&lt;presentation2&gt;&#10;&#10;  &lt;slides&gt;&#10;    &lt;slide id=&quot;{A0C8C09E-F7E1-4AB2-A02A-8662399459D2}&quot; pptId=&quot;288&quot;/&gt;&#10;    &lt;slide id=&quot;{1B608D61-9BA4-4548-9F77-A7F04FE1B961}&quot; pptId=&quot;257&quot;/&gt;&#10;    &lt;slide id=&quot;{C1AA1C00-8A90-4D21-8644-0B6AA86D91CD}&quot; pptId=&quot;258&quot;/&gt;&#10;    &lt;slide id=&quot;{0346183B-D1DF-4E6E-8518-2B1A667662E8}&quot; pptId=&quot;256&quot;/&gt;&#10;    &lt;slide id=&quot;{259C2947-360D-48C0-BB72-46A3B0A62DBE}&quot; pptId=&quot;259&quot;/&gt;&#10;    &lt;slide id=&quot;{6B2EA617-56C1-4F20-8D02-0A3BA6A3710D}&quot; pptId=&quot;260&quot;/&gt;&#10;    &lt;slide id=&quot;{3CB1DCB7-EAE3-4697-875C-C18C26C40A42}&quot; pptId=&quot;261&quot;/&gt;&#10;    &lt;slide id=&quot;{3060C5DD-10F1-49CD-93B8-0020A358F9B1}&quot; pptId=&quot;262&quot;/&gt;&#10;    &lt;slide id=&quot;{41FA693E-92A5-49AA-B1D7-7FA468AB8587}&quot; pptId=&quot;266&quot;/&gt;&#10;    &lt;slide id=&quot;{1C0F9CA0-B380-449B-8253-4B70A0B0B956}&quot; pptId=&quot;267&quot;/&gt;&#10;    &lt;slide id=&quot;{AC05484A-FFF9-408A-8130-3D3AA531FE97}&quot; pptId=&quot;268&quot;/&gt;&#10;    &lt;slide id=&quot;{DAA746CB-3638-495F-A5E3-2F91944EE2E6}&quot; pptId=&quot;269&quot;/&gt;&#10;    &lt;slide id=&quot;{2380A74B-5F6D-4915-A1F4-3ED4EC2E8D90}&quot; pptId=&quot;270&quot;/&gt;&#10;    &lt;slide id=&quot;{AE435787-BDA6-43D6-AC3B-C13BE8EBD337}&quot; pptId=&quot;271&quot;/&gt;&#10;    &lt;slide id=&quot;{81D5BEA8-1EF0-4DB9-ABA8-DDDD73A56E0A}&quot; pptId=&quot;272&quot;/&gt;&#10;    &lt;slide id=&quot;{88A5B343-6EC0-4F80-BBE5-35ABB5F484ED}&quot; pptId=&quot;273&quot;/&gt;&#10;    &lt;slide id=&quot;{4C4AE459-A70F-41C8-8315-F35CA9E0C31D}&quot; pptId=&quot;274&quot;/&gt;&#10;    &lt;slide id=&quot;{20B4BCB2-47F1-4FF7-B718-183717380DC2}&quot; pptId=&quot;299&quot;/&gt;&#10;    &lt;slide id=&quot;{02335D64-3DAE-4F8D-9619-E3A943F997E8}&quot; pptId=&quot;300&quot;/&gt;&#10;    &lt;slide id=&quot;{5DD02CEF-842F-4B83-BD13-DC850AD4BAF9}&quot; pptId=&quot;301&quot;/&gt;&#10;    &lt;slide id=&quot;{5C26B66F-7119-4E0E-82A6-3FE4DC72312D}&quot; pptId=&quot;275&quot;/&gt;&#10;    &lt;slide id=&quot;{B22078BD-D59F-450D-BE70-C8F41ACC0C04}&quot; pptId=&quot;276&quot;/&gt;&#10;    &lt;slide id=&quot;{66F94CB2-5922-4A5C-A6F2-9349B73578A9}&quot; pptId=&quot;277&quot;/&gt;&#10;    &lt;slide id=&quot;{5AAE8E13-91DC-45AC-9E9E-B5F50ACBBADC}&quot; pptId=&quot;278&quot;/&gt;&#10;    &lt;slide id=&quot;{7B9A49DC-0290-4A5E-80CA-2EE905A3E7D7}&quot; pptId=&quot;279&quot;/&gt;&#10;    &lt;slide id=&quot;{A0EA4A19-924B-4DF3-83F0-82689125A8EC}&quot; pptId=&quot;280&quot;/&gt;&#10;    &lt;slide id=&quot;{FD784903-F207-43E2-9E93-238EF72A38D3}&quot; pptId=&quot;281&quot;/&gt;&#10;    &lt;slide id=&quot;{09E6EE57-BFBA-401F-AFDD-EF05EE9D795D}&quot; pptId=&quot;282&quot;/&gt;&#10;    &lt;slide id=&quot;{AD8FB57F-B11C-40AE-A791-4FFCD1874B77}&quot; pptId=&quot;283&quot;/&gt;&#10;    &lt;slide id=&quot;{FB5C08D7-FE79-4B52-9AAC-6A5A46A397B6}&quot; pptId=&quot;284&quot;/&gt;&#10;    &lt;slide id=&quot;{EDDBA88E-63A0-4774-B575-8E0F3B236AC8}&quot; pptId=&quot;285&quot;/&gt;&#10;    &lt;slide id=&quot;{AD2787A9-76B5-4A3A-AD82-C5FB896B5940}&quot; pptId=&quot;286&quot;/&gt;&#10;    &lt;slide id=&quot;{C1B67DC8-8B9A-49B5-A4F4-4BFB88A7AA9B}&quot; pptId=&quot;289&quot;/&gt;&#10;    &lt;slide id=&quot;{C63BDACB-6E49-4D99-A0AB-B9A8430054F3}&quot; pptId=&quot;294&quot;/&gt;&#10;    &lt;slide id=&quot;{3F7EF1D1-F101-4097-906F-E7CEBB5A015B}&quot; pptId=&quot;291&quot;/&gt;&#10;    &lt;slide id=&quot;{78A57415-01D8-46EA-8C6A-31BBC107D464}&quot; pptId=&quot;292&quot;/&gt;&#10;    &lt;slide id=&quot;{5176C3E9-28B6-4455-B851-6376C45F169E}&quot; pptId=&quot;293&quot;/&gt;&#10;    &lt;slide id=&quot;{974D910F-B635-4CCA-B944-BD122ADDD53C}&quot; pptId=&quot;295&quot;/&gt;&#10;    &lt;slide id=&quot;{8A8E428E-1D43-4691-8AF9-F9DF8BEB88E0}&quot; pptId=&quot;296&quot;/&gt;&#10;    &lt;slide id=&quot;{4F720B81-96C9-4D41-92E8-66431981E232}&quot; pptId=&quot;297&quot;/&gt;&#10;    &lt;slide id=&quot;{FD22990A-A1A8-48F7-8413-2912BE90DB54}&quot; pptId=&quot;290&quot;/&gt;&#10;    &lt;slide id=&quot;{F66685F4-E180-44EF-AECA-6579D07B1552}&quot; pptId=&quot;298&quot;/&gt;&#10;    &lt;slide id=&quot;{5B2014D4-9AB3-4180-ABA9-114114B40EA4}&quot; pptId=&quot;302&quot;/&gt;&#10;    &lt;slide id=&quot;{7006E92F-6AA3-4BCA-B234-945CDFBCBC85}&quot; pptId=&quot;303&quot;/&gt;&#10;    &lt;slide id=&quot;{BF0A4320-0861-42BE-B139-C9A6C61E3007}&quot; pptId=&quot;287&quot;/&gt;&#10;  &lt;/slides&gt;&#10;&#10;  &lt;narration&gt;&#10;    &lt;audioTracks&gt;&#10;      &lt;audioTrack muted=&quot;false&quot; name=&quot;Audio 1&quot; resource=&quot;1632e46e&quot; slideId=&quot;{A0C8C09E-F7E1-4AB2-A02A-8662399459D2}&quot; startTime=&quot;0&quot; stepIndex=&quot;0&quot; volume=&quot;1&quot;&gt;&#10;        &lt;audio channels=&quot;1&quot; format=&quot;s16&quot; sampleRate=&quot;44100&quot;/&gt;&#10;      &lt;/audioTrack&gt;&#10;      &lt;audioTrack muted=&quot;false&quot; name=&quot;Audio 2&quot; resource=&quot;ae7a5a9a&quot; slideId=&quot;{1B608D61-9BA4-4548-9F77-A7F04FE1B961}&quot; startTime=&quot;0&quot; stepIndex=&quot;0&quot; volume=&quot;1&quot;&gt;&#10;        &lt;audio channels=&quot;1&quot; format=&quot;s16&quot; sampleRate=&quot;44100&quot;/&gt;&#10;      &lt;/audioTrack&gt;&#10;      &lt;audioTrack muted=&quot;false&quot; name=&quot;Audio 3&quot; resource=&quot;32c31fa3&quot; slideId=&quot;{C1AA1C00-8A90-4D21-8644-0B6AA86D91CD}&quot; startTime=&quot;0&quot; stepIndex=&quot;0&quot; volume=&quot;1&quot;&gt;&#10;        &lt;audio channels=&quot;1&quot; format=&quot;s16&quot; sampleRate=&quot;44100&quot;/&gt;&#10;      &lt;/audioTrack&gt;&#10;      &lt;audioTrack muted=&quot;false&quot; name=&quot;Audio 4&quot; resource=&quot;884fa314&quot; slideId=&quot;{0346183B-D1DF-4E6E-8518-2B1A667662E8}&quot; startTime=&quot;0&quot; stepIndex=&quot;0&quot; volume=&quot;1&quot;&gt;&#10;        &lt;audio channels=&quot;1&quot; format=&quot;s16&quot; sampleRate=&quot;44100&quot;/&gt;&#10;      &lt;/audioTrack&gt;&#10;      &lt;audioTrack muted=&quot;false&quot; name=&quot;Audio 5&quot; resource=&quot;ccc087c2&quot; slideId=&quot;{259C2947-360D-48C0-BB72-46A3B0A62DBE}&quot; startTime=&quot;0&quot; stepIndex=&quot;0&quot; volume=&quot;1&quot;&gt;&#10;        &lt;audio channels=&quot;1&quot; format=&quot;s16&quot; sampleRate=&quot;44100&quot;/&gt;&#10;      &lt;/audioTrack&gt;&#10;      &lt;audioTrack muted=&quot;false&quot; name=&quot;Audio 6&quot; resource=&quot;4f358a77&quot; slideId=&quot;{6B2EA617-56C1-4F20-8D02-0A3BA6A3710D}&quot; startTime=&quot;0&quot; stepIndex=&quot;0&quot; volume=&quot;1&quot;&gt;&#10;        &lt;audio channels=&quot;1&quot; format=&quot;s16&quot; sampleRate=&quot;44100&quot;/&gt;&#10;      &lt;/audioTrack&gt;&#10;      &lt;audioTrack muted=&quot;false&quot; name=&quot;Audio 7&quot; resource=&quot;cfe278da&quot; slideId=&quot;{3CB1DCB7-EAE3-4697-875C-C18C26C40A42}&quot; startTime=&quot;0&quot; stepIndex=&quot;0&quot; volume=&quot;1&quot;&gt;&#10;        &lt;audio channels=&quot;1&quot; format=&quot;s16&quot; sampleRate=&quot;44100&quot;/&gt;&#10;      &lt;/audioTrack&gt;&#10;      &lt;audioTrack muted=&quot;false&quot; name=&quot;Audio 8&quot; resource=&quot;914e062e&quot; slideId=&quot;{3060C5DD-10F1-49CD-93B8-0020A358F9B1}&quot; startTime=&quot;0&quot; stepIndex=&quot;0&quot; volume=&quot;1&quot;&gt;&#10;        &lt;audio channels=&quot;1&quot; format=&quot;s16&quot; sampleRate=&quot;44100&quot;/&gt;&#10;      &lt;/audioTrack&gt;&#10;      &lt;audioTrack muted=&quot;false&quot; name=&quot;Audio 9&quot; resource=&quot;bb5a4044&quot; slideId=&quot;{41FA693E-92A5-49AA-B1D7-7FA468AB8587}&quot; startTime=&quot;0&quot; stepIndex=&quot;0&quot; volume=&quot;1&quot;&gt;&#10;        &lt;audio channels=&quot;1&quot; format=&quot;s16&quot; sampleRate=&quot;44100&quot;/&gt;&#10;      &lt;/audioTrack&gt;&#10;      &lt;audioTrack muted=&quot;false&quot; name=&quot;Audio 10&quot; resource=&quot;5acdaa9f&quot; slideId=&quot;{1C0F9CA0-B380-449B-8253-4B70A0B0B956}&quot; startTime=&quot;0&quot; stepIndex=&quot;0&quot; volume=&quot;1&quot;&gt;&#10;        &lt;audio channels=&quot;1&quot; format=&quot;s16&quot; sampleRate=&quot;44100&quot;/&gt;&#10;      &lt;/audioTrack&gt;&#10;      &lt;audioTrack muted=&quot;false&quot; name=&quot;Audio 11&quot; resource=&quot;84c2a873&quot; slideId=&quot;{AC05484A-FFF9-408A-8130-3D3AA531FE97}&quot; startTime=&quot;0&quot; stepIndex=&quot;0&quot; volume=&quot;1&quot;&gt;&#10;        &lt;audio channels=&quot;1&quot; format=&quot;s16&quot; sampleRate=&quot;44100&quot;/&gt;&#10;      &lt;/audioTrack&gt;&#10;      &lt;audioTrack muted=&quot;false&quot; name=&quot;Audio 12&quot; resource=&quot;40d7a953&quot; slideId=&quot;{DAA746CB-3638-495F-A5E3-2F91944EE2E6}&quot; startTime=&quot;0&quot; stepIndex=&quot;0&quot; volume=&quot;1&quot;&gt;&#10;        &lt;audio channels=&quot;1&quot; format=&quot;s16&quot; sampleRate=&quot;44100&quot;/&gt;&#10;      &lt;/audioTrack&gt;&#10;      &lt;audioTrack muted=&quot;false&quot; name=&quot;Audio 13&quot; resource=&quot;e4fee53a&quot; slideId=&quot;{2380A74B-5F6D-4915-A1F4-3ED4EC2E8D90}&quot; startTime=&quot;0&quot; stepIndex=&quot;0&quot; volume=&quot;1&quot;&gt;&#10;        &lt;audio channels=&quot;1&quot; format=&quot;s16&quot; sampleRate=&quot;44100&quot;/&gt;&#10;      &lt;/audioTrack&gt;&#10;      &lt;audioTrack muted=&quot;false&quot; name=&quot;Audio 14&quot; resource=&quot;0f88ac14&quot; slideId=&quot;{AE435787-BDA6-43D6-AC3B-C13BE8EBD337}&quot; startTime=&quot;0&quot; stepIndex=&quot;0&quot; volume=&quot;1&quot;&gt;&#10;        &lt;audio channels=&quot;1&quot; format=&quot;s16&quot; sampleRate=&quot;44100&quot;/&gt;&#10;      &lt;/audioTrack&gt;&#10;      &lt;audioTrack muted=&quot;false&quot; name=&quot;Audio 15&quot; resource=&quot;8ef6162e&quot; slideId=&quot;{81D5BEA8-1EF0-4DB9-ABA8-DDDD73A56E0A}&quot; startTime=&quot;0&quot; stepIndex=&quot;0&quot; volume=&quot;1&quot;&gt;&#10;        &lt;audio channels=&quot;1&quot; format=&quot;s16&quot; sampleRate=&quot;44100&quot;/&gt;&#10;      &lt;/audioTrack&gt;&#10;    &lt;/audioTracks&gt;&#10;    &lt;videoTracks/&gt;&#10;  &lt;/narration&gt;&#10;&#10;&lt;/presentation2&gt;&#10;"/>
</p:tagLst>
</file>

<file path=ppt/tags/tag10.xml><?xml version="1.0" encoding="utf-8"?>
<p:tagLst xmlns:a="http://schemas.openxmlformats.org/drawingml/2006/main" xmlns:r="http://schemas.openxmlformats.org/officeDocument/2006/relationships" xmlns:p="http://schemas.openxmlformats.org/presentationml/2006/main">
  <p:tag name="ISPRING_SLIDE_ID_2" val="{1C0F9CA0-B380-449B-8253-4B70A0B0B956}"/>
  <p:tag name="GENSWF_ADVANCE_TIME" val="12.681"/>
  <p:tag name="ISPRING_CUSTOM_TIMING_USED" val="1"/>
</p:tagLst>
</file>

<file path=ppt/tags/tag11.xml><?xml version="1.0" encoding="utf-8"?>
<p:tagLst xmlns:a="http://schemas.openxmlformats.org/drawingml/2006/main" xmlns:r="http://schemas.openxmlformats.org/officeDocument/2006/relationships" xmlns:p="http://schemas.openxmlformats.org/presentationml/2006/main">
  <p:tag name="ISPRING_SLIDE_ID_2" val="{AC05484A-FFF9-408A-8130-3D3AA531FE97}"/>
  <p:tag name="GENSWF_ADVANCE_TIME" val="14.704"/>
  <p:tag name="ISPRING_CUSTOM_TIMING_USED" val="1"/>
</p:tagLst>
</file>

<file path=ppt/tags/tag12.xml><?xml version="1.0" encoding="utf-8"?>
<p:tagLst xmlns:a="http://schemas.openxmlformats.org/drawingml/2006/main" xmlns:r="http://schemas.openxmlformats.org/officeDocument/2006/relationships" xmlns:p="http://schemas.openxmlformats.org/presentationml/2006/main">
  <p:tag name="ISPRING_SLIDE_ID_2" val="{2380A74B-5F6D-4915-A1F4-3ED4EC2E8D90}"/>
  <p:tag name="GENSWF_ADVANCE_TIME" val="6.382"/>
  <p:tag name="ISPRING_CUSTOM_TIMING_USED" val="1"/>
</p:tagLst>
</file>

<file path=ppt/tags/tag13.xml><?xml version="1.0" encoding="utf-8"?>
<p:tagLst xmlns:a="http://schemas.openxmlformats.org/drawingml/2006/main" xmlns:r="http://schemas.openxmlformats.org/officeDocument/2006/relationships" xmlns:p="http://schemas.openxmlformats.org/presentationml/2006/main">
  <p:tag name="ISPRING_SLIDE_ID_2" val="{88A5B343-6EC0-4F80-BBE5-35ABB5F484ED}"/>
  <p:tag name="GENSWF_ADVANCE_TIME" val="5.000"/>
  <p:tag name="ISPRING_CUSTOM_TIMING_USED" val="1"/>
</p:tagLst>
</file>

<file path=ppt/tags/tag14.xml><?xml version="1.0" encoding="utf-8"?>
<p:tagLst xmlns:a="http://schemas.openxmlformats.org/drawingml/2006/main" xmlns:r="http://schemas.openxmlformats.org/officeDocument/2006/relationships" xmlns:p="http://schemas.openxmlformats.org/presentationml/2006/main">
  <p:tag name="ISPRING_SLIDE_ID_2" val="{4C4AE459-A70F-41C8-8315-F35CA9E0C31D}"/>
  <p:tag name="GENSWF_ADVANCE_TIME" val="5.000"/>
  <p:tag name="ISPRING_CUSTOM_TIMING_USED" val="1"/>
</p:tagLst>
</file>

<file path=ppt/tags/tag15.xml><?xml version="1.0" encoding="utf-8"?>
<p:tagLst xmlns:a="http://schemas.openxmlformats.org/drawingml/2006/main" xmlns:r="http://schemas.openxmlformats.org/officeDocument/2006/relationships" xmlns:p="http://schemas.openxmlformats.org/presentationml/2006/main">
  <p:tag name="ISPRING_SLIDE_ID_2" val="{20B4BCB2-47F1-4FF7-B718-183717380DC2}"/>
  <p:tag name="GENSWF_ADVANCE_TIME" val="5.000"/>
  <p:tag name="ISPRING_CUSTOM_TIMING_USED" val="1"/>
</p:tagLst>
</file>

<file path=ppt/tags/tag16.xml><?xml version="1.0" encoding="utf-8"?>
<p:tagLst xmlns:a="http://schemas.openxmlformats.org/drawingml/2006/main" xmlns:r="http://schemas.openxmlformats.org/officeDocument/2006/relationships" xmlns:p="http://schemas.openxmlformats.org/presentationml/2006/main">
  <p:tag name="ISPRING_SLIDE_ID_2" val="{02335D64-3DAE-4F8D-9619-E3A943F997E8}"/>
  <p:tag name="GENSWF_ADVANCE_TIME" val="5.000"/>
  <p:tag name="ISPRING_CUSTOM_TIMING_USED" val="1"/>
</p:tagLst>
</file>

<file path=ppt/tags/tag17.xml><?xml version="1.0" encoding="utf-8"?>
<p:tagLst xmlns:a="http://schemas.openxmlformats.org/drawingml/2006/main" xmlns:r="http://schemas.openxmlformats.org/officeDocument/2006/relationships" xmlns:p="http://schemas.openxmlformats.org/presentationml/2006/main">
  <p:tag name="ISPRING_SLIDE_ID_2" val="{5DD02CEF-842F-4B83-BD13-DC850AD4BAF9}"/>
  <p:tag name="GENSWF_ADVANCE_TIME" val="5.000"/>
  <p:tag name="ISPRING_CUSTOM_TIMING_USED" val="1"/>
</p:tagLst>
</file>

<file path=ppt/tags/tag18.xml><?xml version="1.0" encoding="utf-8"?>
<p:tagLst xmlns:a="http://schemas.openxmlformats.org/drawingml/2006/main" xmlns:r="http://schemas.openxmlformats.org/officeDocument/2006/relationships" xmlns:p="http://schemas.openxmlformats.org/presentationml/2006/main">
  <p:tag name="ISPRING_SLIDE_ID_2" val="{5C26B66F-7119-4E0E-82A6-3FE4DC72312D}"/>
  <p:tag name="GENSWF_ADVANCE_TIME" val="5.000"/>
  <p:tag name="ISPRING_CUSTOM_TIMING_USED" val="1"/>
</p:tagLst>
</file>

<file path=ppt/tags/tag19.xml><?xml version="1.0" encoding="utf-8"?>
<p:tagLst xmlns:a="http://schemas.openxmlformats.org/drawingml/2006/main" xmlns:r="http://schemas.openxmlformats.org/officeDocument/2006/relationships" xmlns:p="http://schemas.openxmlformats.org/presentationml/2006/main">
  <p:tag name="ISPRING_SLIDE_ID_2" val="{B22078BD-D59F-450D-BE70-C8F41ACC0C04}"/>
  <p:tag name="GENSWF_ADVANCE_TIME" val="5.000"/>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ISPRING_SLIDE_ID_2" val="{A0C8C09E-F7E1-4AB2-A02A-8662399459D2}"/>
  <p:tag name="GENSWF_ADVANCE_TIME" val="11.735"/>
  <p:tag name="ISPRING_CUSTOM_TIMING_USED" val="1"/>
</p:tagLst>
</file>

<file path=ppt/tags/tag20.xml><?xml version="1.0" encoding="utf-8"?>
<p:tagLst xmlns:a="http://schemas.openxmlformats.org/drawingml/2006/main" xmlns:r="http://schemas.openxmlformats.org/officeDocument/2006/relationships" xmlns:p="http://schemas.openxmlformats.org/presentationml/2006/main">
  <p:tag name="ISPRING_SLIDE_ID_2" val="{66F94CB2-5922-4A5C-A6F2-9349B73578A9}"/>
  <p:tag name="GENSWF_ADVANCE_TIME" val="5.000"/>
  <p:tag name="ISPRING_CUSTOM_TIMING_USED" val="1"/>
</p:tagLst>
</file>

<file path=ppt/tags/tag21.xml><?xml version="1.0" encoding="utf-8"?>
<p:tagLst xmlns:a="http://schemas.openxmlformats.org/drawingml/2006/main" xmlns:r="http://schemas.openxmlformats.org/officeDocument/2006/relationships" xmlns:p="http://schemas.openxmlformats.org/presentationml/2006/main">
  <p:tag name="ISPRING_SLIDE_ID_2" val="{7B9A49DC-0290-4A5E-80CA-2EE905A3E7D7}"/>
  <p:tag name="GENSWF_ADVANCE_TIME" val="5.000"/>
  <p:tag name="ISPRING_CUSTOM_TIMING_USED" val="1"/>
</p:tagLst>
</file>

<file path=ppt/tags/tag22.xml><?xml version="1.0" encoding="utf-8"?>
<p:tagLst xmlns:a="http://schemas.openxmlformats.org/drawingml/2006/main" xmlns:r="http://schemas.openxmlformats.org/officeDocument/2006/relationships" xmlns:p="http://schemas.openxmlformats.org/presentationml/2006/main">
  <p:tag name="ISPRING_SLIDE_ID_2" val="{A0EA4A19-924B-4DF3-83F0-82689125A8EC}"/>
  <p:tag name="GENSWF_ADVANCE_TIME" val="5.000"/>
  <p:tag name="ISPRING_CUSTOM_TIMING_USED" val="1"/>
</p:tagLst>
</file>

<file path=ppt/tags/tag23.xml><?xml version="1.0" encoding="utf-8"?>
<p:tagLst xmlns:a="http://schemas.openxmlformats.org/drawingml/2006/main" xmlns:r="http://schemas.openxmlformats.org/officeDocument/2006/relationships" xmlns:p="http://schemas.openxmlformats.org/presentationml/2006/main">
  <p:tag name="ISPRING_SLIDE_ID_2" val="{EDDBA88E-63A0-4774-B575-8E0F3B236AC8}"/>
  <p:tag name="GENSWF_ADVANCE_TIME" val="5.000"/>
  <p:tag name="ISPRING_CUSTOM_TIMING_USED" val="1"/>
</p:tagLst>
</file>

<file path=ppt/tags/tag24.xml><?xml version="1.0" encoding="utf-8"?>
<p:tagLst xmlns:a="http://schemas.openxmlformats.org/drawingml/2006/main" xmlns:r="http://schemas.openxmlformats.org/officeDocument/2006/relationships" xmlns:p="http://schemas.openxmlformats.org/presentationml/2006/main">
  <p:tag name="ISPRING_SLIDE_ID_2" val="{AD2787A9-76B5-4A3A-AD82-C5FB896B5940}"/>
  <p:tag name="GENSWF_ADVANCE_TIME" val="5.000"/>
  <p:tag name="ISPRING_CUSTOM_TIMING_USED" val="1"/>
</p:tagLst>
</file>

<file path=ppt/tags/tag25.xml><?xml version="1.0" encoding="utf-8"?>
<p:tagLst xmlns:a="http://schemas.openxmlformats.org/drawingml/2006/main" xmlns:r="http://schemas.openxmlformats.org/officeDocument/2006/relationships" xmlns:p="http://schemas.openxmlformats.org/presentationml/2006/main">
  <p:tag name="ISPRING_SLIDE_ID_2" val="{C1B67DC8-8B9A-49B5-A4F4-4BFB88A7AA9B}"/>
  <p:tag name="GENSWF_ADVANCE_TIME" val="5.000"/>
  <p:tag name="ISPRING_CUSTOM_TIMING_USED" val="1"/>
</p:tagLst>
</file>

<file path=ppt/tags/tag26.xml><?xml version="1.0" encoding="utf-8"?>
<p:tagLst xmlns:a="http://schemas.openxmlformats.org/drawingml/2006/main" xmlns:r="http://schemas.openxmlformats.org/officeDocument/2006/relationships" xmlns:p="http://schemas.openxmlformats.org/presentationml/2006/main">
  <p:tag name="ISPRING_SLIDE_ID_2" val="{C63BDACB-6E49-4D99-A0AB-B9A8430054F3}"/>
  <p:tag name="GENSWF_ADVANCE_TIME" val="5.000"/>
  <p:tag name="ISPRING_CUSTOM_TIMING_USED" val="1"/>
</p:tagLst>
</file>

<file path=ppt/tags/tag27.xml><?xml version="1.0" encoding="utf-8"?>
<p:tagLst xmlns:a="http://schemas.openxmlformats.org/drawingml/2006/main" xmlns:r="http://schemas.openxmlformats.org/officeDocument/2006/relationships" xmlns:p="http://schemas.openxmlformats.org/presentationml/2006/main">
  <p:tag name="ISPRING_SLIDE_ID_2" val="{3F7EF1D1-F101-4097-906F-E7CEBB5A015B}"/>
  <p:tag name="GENSWF_ADVANCE_TIME" val="5.000"/>
  <p:tag name="ISPRING_CUSTOM_TIMING_USED" val="1"/>
</p:tagLst>
</file>

<file path=ppt/tags/tag28.xml><?xml version="1.0" encoding="utf-8"?>
<p:tagLst xmlns:a="http://schemas.openxmlformats.org/drawingml/2006/main" xmlns:r="http://schemas.openxmlformats.org/officeDocument/2006/relationships" xmlns:p="http://schemas.openxmlformats.org/presentationml/2006/main">
  <p:tag name="ISPRING_SLIDE_ID_2" val="{78A57415-01D8-46EA-8C6A-31BBC107D464}"/>
  <p:tag name="GENSWF_ADVANCE_TIME" val="5.000"/>
  <p:tag name="ISPRING_CUSTOM_TIMING_USED" val="1"/>
</p:tagLst>
</file>

<file path=ppt/tags/tag29.xml><?xml version="1.0" encoding="utf-8"?>
<p:tagLst xmlns:a="http://schemas.openxmlformats.org/drawingml/2006/main" xmlns:r="http://schemas.openxmlformats.org/officeDocument/2006/relationships" xmlns:p="http://schemas.openxmlformats.org/presentationml/2006/main">
  <p:tag name="ISPRING_SLIDE_ID_2" val="{5176C3E9-28B6-4455-B851-6376C45F169E}"/>
  <p:tag name="GENSWF_ADVANCE_TIME" val="5.000"/>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ISPRING_SLIDE_ID_2" val="{1B608D61-9BA4-4548-9F77-A7F04FE1B961}"/>
  <p:tag name="GENSWF_ADVANCE_TIME" val="4.110"/>
  <p:tag name="ISPRING_CUSTOM_TIMING_USED" val="1"/>
</p:tagLst>
</file>

<file path=ppt/tags/tag30.xml><?xml version="1.0" encoding="utf-8"?>
<p:tagLst xmlns:a="http://schemas.openxmlformats.org/drawingml/2006/main" xmlns:r="http://schemas.openxmlformats.org/officeDocument/2006/relationships" xmlns:p="http://schemas.openxmlformats.org/presentationml/2006/main">
  <p:tag name="ISPRING_SLIDE_ID_2" val="{8A8E428E-1D43-4691-8AF9-F9DF8BEB88E0}"/>
  <p:tag name="GENSWF_ADVANCE_TIME" val="5.000"/>
  <p:tag name="ISPRING_CUSTOM_TIMING_USED" val="1"/>
</p:tagLst>
</file>

<file path=ppt/tags/tag31.xml><?xml version="1.0" encoding="utf-8"?>
<p:tagLst xmlns:a="http://schemas.openxmlformats.org/drawingml/2006/main" xmlns:r="http://schemas.openxmlformats.org/officeDocument/2006/relationships" xmlns:p="http://schemas.openxmlformats.org/presentationml/2006/main">
  <p:tag name="ISPRING_SLIDE_ID_2" val="{4F720B81-96C9-4D41-92E8-66431981E232}"/>
  <p:tag name="GENSWF_ADVANCE_TIME" val="5.000"/>
  <p:tag name="ISPRING_CUSTOM_TIMING_USED" val="1"/>
</p:tagLst>
</file>

<file path=ppt/tags/tag32.xml><?xml version="1.0" encoding="utf-8"?>
<p:tagLst xmlns:a="http://schemas.openxmlformats.org/drawingml/2006/main" xmlns:r="http://schemas.openxmlformats.org/officeDocument/2006/relationships" xmlns:p="http://schemas.openxmlformats.org/presentationml/2006/main">
  <p:tag name="ISPRING_SLIDE_ID_2" val="{FD22990A-A1A8-48F7-8413-2912BE90DB54}"/>
  <p:tag name="GENSWF_ADVANCE_TIME" val="5.000"/>
  <p:tag name="ISPRING_CUSTOM_TIMING_USED" val="1"/>
</p:tagLst>
</file>

<file path=ppt/tags/tag33.xml><?xml version="1.0" encoding="utf-8"?>
<p:tagLst xmlns:a="http://schemas.openxmlformats.org/drawingml/2006/main" xmlns:r="http://schemas.openxmlformats.org/officeDocument/2006/relationships" xmlns:p="http://schemas.openxmlformats.org/presentationml/2006/main">
  <p:tag name="ISPRING_SLIDE_ID_2" val="{F66685F4-E180-44EF-AECA-6579D07B1552}"/>
  <p:tag name="GENSWF_ADVANCE_TIME" val="5.000"/>
  <p:tag name="ISPRING_CUSTOM_TIMING_USED" val="1"/>
</p:tagLst>
</file>

<file path=ppt/tags/tag34.xml><?xml version="1.0" encoding="utf-8"?>
<p:tagLst xmlns:a="http://schemas.openxmlformats.org/drawingml/2006/main" xmlns:r="http://schemas.openxmlformats.org/officeDocument/2006/relationships" xmlns:p="http://schemas.openxmlformats.org/presentationml/2006/main">
  <p:tag name="ISPRING_SLIDE_ID_2" val="{5B2014D4-9AB3-4180-ABA9-114114B40EA4}"/>
  <p:tag name="GENSWF_ADVANCE_TIME" val="5.000"/>
  <p:tag name="ISPRING_CUSTOM_TIMING_USED" val="1"/>
</p:tagLst>
</file>

<file path=ppt/tags/tag35.xml><?xml version="1.0" encoding="utf-8"?>
<p:tagLst xmlns:a="http://schemas.openxmlformats.org/drawingml/2006/main" xmlns:r="http://schemas.openxmlformats.org/officeDocument/2006/relationships" xmlns:p="http://schemas.openxmlformats.org/presentationml/2006/main">
  <p:tag name="ISPRING_SLIDE_ID_2" val="{7006E92F-6AA3-4BCA-B234-945CDFBCBC85}"/>
  <p:tag name="GENSWF_ADVANCE_TIME" val="5.000"/>
  <p:tag name="ISPRING_CUSTOM_TIMING_USED" val="1"/>
</p:tagLst>
</file>

<file path=ppt/tags/tag36.xml><?xml version="1.0" encoding="utf-8"?>
<p:tagLst xmlns:a="http://schemas.openxmlformats.org/drawingml/2006/main" xmlns:r="http://schemas.openxmlformats.org/officeDocument/2006/relationships" xmlns:p="http://schemas.openxmlformats.org/presentationml/2006/main">
  <p:tag name="ISPRING_SLIDE_ID_2" val="{BF0A4320-0861-42BE-B139-C9A6C61E3007}"/>
  <p:tag name="GENSWF_ADVANCE_TIME" val="5.000"/>
  <p:tag name="ISPRING_CUSTOM_TIMING_USED" val="1"/>
</p:tagLst>
</file>

<file path=ppt/tags/tag4.xml><?xml version="1.0" encoding="utf-8"?>
<p:tagLst xmlns:a="http://schemas.openxmlformats.org/drawingml/2006/main" xmlns:r="http://schemas.openxmlformats.org/officeDocument/2006/relationships" xmlns:p="http://schemas.openxmlformats.org/presentationml/2006/main">
  <p:tag name="ISPRING_SLIDE_ID_2" val="{0346183B-D1DF-4E6E-8518-2B1A667662E8}"/>
  <p:tag name="GENSWF_ADVANCE_TIME" val="6.996"/>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ISPRING_SLIDE_ID_2" val="{259C2947-360D-48C0-BB72-46A3B0A62DBE}"/>
  <p:tag name="GENSWF_ADVANCE_TIME" val="5.271"/>
  <p:tag name="ISPRING_CUSTOM_TIMING_USED" val="1"/>
</p:tagLst>
</file>

<file path=ppt/tags/tag6.xml><?xml version="1.0" encoding="utf-8"?>
<p:tagLst xmlns:a="http://schemas.openxmlformats.org/drawingml/2006/main" xmlns:r="http://schemas.openxmlformats.org/officeDocument/2006/relationships" xmlns:p="http://schemas.openxmlformats.org/presentationml/2006/main">
  <p:tag name="ISPRING_SLIDE_ID_2" val="{6B2EA617-56C1-4F20-8D02-0A3BA6A3710D}"/>
  <p:tag name="GENSWF_ADVANCE_TIME" val="5.553"/>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ISPRING_SLIDE_ID_2" val="{3CB1DCB7-EAE3-4697-875C-C18C26C40A42}"/>
  <p:tag name="GENSWF_ADVANCE_TIME" val="7.148"/>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ISPRING_SLIDE_ID_2" val="{3060C5DD-10F1-49CD-93B8-0020A358F9B1}"/>
  <p:tag name="GENSWF_ADVANCE_TIME" val="9.336"/>
  <p:tag name="ISPRING_CUSTOM_TIMING_USED" val="1"/>
</p:tagLst>
</file>

<file path=ppt/tags/tag9.xml><?xml version="1.0" encoding="utf-8"?>
<p:tagLst xmlns:a="http://schemas.openxmlformats.org/drawingml/2006/main" xmlns:r="http://schemas.openxmlformats.org/officeDocument/2006/relationships" xmlns:p="http://schemas.openxmlformats.org/presentationml/2006/main">
  <p:tag name="ISPRING_SLIDE_ID_2" val="{41FA693E-92A5-49AA-B1D7-7FA468AB8587}"/>
  <p:tag name="GENSWF_ADVANCE_TIME" val="8.073"/>
  <p:tag name="ISPRING_CUSTOM_TIMING_US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888</TotalTime>
  <Words>2931</Words>
  <Application>Microsoft Office PowerPoint</Application>
  <PresentationFormat>Widescreen</PresentationFormat>
  <Paragraphs>174</Paragraphs>
  <Slides>44</Slides>
  <Notes>35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Arabic Typesetting</vt:lpstr>
      <vt:lpstr>Arial</vt:lpstr>
      <vt:lpstr>Bell MT</vt:lpstr>
      <vt:lpstr>Calibri</vt:lpstr>
      <vt:lpstr>Times New Roman</vt:lpstr>
      <vt:lpstr>Trebuchet MS</vt:lpstr>
      <vt:lpstr>Tw Cen MT</vt:lpstr>
      <vt:lpstr>Circuit</vt:lpstr>
      <vt:lpstr>بسم الله الرحمن الرحیم</vt:lpstr>
      <vt:lpstr>Dr Fatemeh Tabatabaei, fellowship of gynecologic laparoscopic surgeries, assistant professor of Tabriz university of medical sciences, alzara hospital, Tabriz, Iran </vt:lpstr>
      <vt:lpstr>Combined estrogen-progestin oral contraceptives (COCs)</vt:lpstr>
      <vt:lpstr>APPROACH TO COC SELECTION </vt:lpstr>
      <vt:lpstr>APPROACH TO COC SELECTION </vt:lpstr>
      <vt:lpstr>APPROACH TO COC SELECTION </vt:lpstr>
      <vt:lpstr>APPROACH TO COC SELECTION </vt:lpstr>
      <vt:lpstr>MECHANISMS OF ACTION </vt:lpstr>
      <vt:lpstr>CANDIDATES (both the World Health Organization (WHO) and the Centers for Disease Control and Prevention (CDC) …. Unacceptable risk</vt:lpstr>
      <vt:lpstr>Risks outweigh benefits</vt:lpstr>
      <vt:lpstr>Noncontraceptive uses </vt:lpstr>
      <vt:lpstr>Estrogen effects on serum globulin</vt:lpstr>
      <vt:lpstr>progestins</vt:lpstr>
      <vt:lpstr>PowerPoint Presentation</vt:lpstr>
      <vt:lpstr>PowerPoint Presentation</vt:lpstr>
      <vt:lpstr>PowerPoint Presentation</vt:lpstr>
      <vt:lpstr>Antiandrogenic progestins </vt:lpstr>
      <vt:lpstr>Other characteristics</vt:lpstr>
      <vt:lpstr>androgenicity</vt:lpstr>
      <vt:lpstr>Cyclic use</vt:lpstr>
      <vt:lpstr>Continuous use</vt:lpstr>
      <vt:lpstr>DRUG INTERACTIONS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Depot-medroxyprogesterone acetate (Depo-Provera) </vt:lpstr>
      <vt:lpstr>Absolute Contraindications   &amp;    Relative Contraindications</vt:lpstr>
      <vt:lpstr>Key Points: Summary of Advantages</vt:lpstr>
      <vt:lpstr>Problems with Depot-Medroxyprogesterone Acetate</vt:lpstr>
      <vt:lpstr>Effect on Bone Density</vt:lpstr>
      <vt:lpstr>PowerPoint Presentation</vt:lpstr>
      <vt:lpstr>Effect on Future Fertility</vt:lpstr>
      <vt:lpstr>Determining Menopause in Long-Term Users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Combined estrogen-progestin oral contraceptives (COCs)</dc:title>
  <dc:creator>pro4</dc:creator>
  <cp:lastModifiedBy>pro4</cp:lastModifiedBy>
  <cp:revision>80</cp:revision>
  <dcterms:created xsi:type="dcterms:W3CDTF">2020-04-18T18:03:34Z</dcterms:created>
  <dcterms:modified xsi:type="dcterms:W3CDTF">2020-08-18T16:05:32Z</dcterms:modified>
</cp:coreProperties>
</file>